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4" r:id="rId4"/>
    <p:sldId id="269" r:id="rId5"/>
    <p:sldId id="271" r:id="rId6"/>
    <p:sldId id="272" r:id="rId7"/>
    <p:sldId id="270" r:id="rId8"/>
    <p:sldId id="262" r:id="rId9"/>
    <p:sldId id="263" r:id="rId10"/>
    <p:sldId id="267" r:id="rId11"/>
    <p:sldId id="265" r:id="rId12"/>
    <p:sldId id="266" r:id="rId13"/>
    <p:sldId id="268" r:id="rId14"/>
    <p:sldId id="274" r:id="rId15"/>
    <p:sldId id="273"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le Brown" userId="e1891af8-787a-46e7-8092-2afe63c4c115" providerId="ADAL" clId="{7C66BC3B-09D3-4F41-8AC2-BE7348DA805E}"/>
    <pc:docChg chg="undo custSel addSld modSld">
      <pc:chgData name="Nicole Brown" userId="e1891af8-787a-46e7-8092-2afe63c4c115" providerId="ADAL" clId="{7C66BC3B-09D3-4F41-8AC2-BE7348DA805E}" dt="2023-11-05T18:43:40.580" v="505" actId="6549"/>
      <pc:docMkLst>
        <pc:docMk/>
      </pc:docMkLst>
      <pc:sldChg chg="modSp mod">
        <pc:chgData name="Nicole Brown" userId="e1891af8-787a-46e7-8092-2afe63c4c115" providerId="ADAL" clId="{7C66BC3B-09D3-4F41-8AC2-BE7348DA805E}" dt="2023-11-05T18:19:16.379" v="3" actId="20577"/>
        <pc:sldMkLst>
          <pc:docMk/>
          <pc:sldMk cId="435406668" sldId="256"/>
        </pc:sldMkLst>
        <pc:spChg chg="mod">
          <ac:chgData name="Nicole Brown" userId="e1891af8-787a-46e7-8092-2afe63c4c115" providerId="ADAL" clId="{7C66BC3B-09D3-4F41-8AC2-BE7348DA805E}" dt="2023-11-05T18:19:16.379" v="3" actId="20577"/>
          <ac:spMkLst>
            <pc:docMk/>
            <pc:sldMk cId="435406668" sldId="256"/>
            <ac:spMk id="11" creationId="{42713276-A621-4F55-BC31-22B76955AE71}"/>
          </ac:spMkLst>
        </pc:spChg>
      </pc:sldChg>
      <pc:sldChg chg="modSp mod">
        <pc:chgData name="Nicole Brown" userId="e1891af8-787a-46e7-8092-2afe63c4c115" providerId="ADAL" clId="{7C66BC3B-09D3-4F41-8AC2-BE7348DA805E}" dt="2023-11-05T18:23:08.441" v="124" actId="20577"/>
        <pc:sldMkLst>
          <pc:docMk/>
          <pc:sldMk cId="3183881703" sldId="262"/>
        </pc:sldMkLst>
        <pc:spChg chg="mod">
          <ac:chgData name="Nicole Brown" userId="e1891af8-787a-46e7-8092-2afe63c4c115" providerId="ADAL" clId="{7C66BC3B-09D3-4F41-8AC2-BE7348DA805E}" dt="2023-11-05T18:23:08.441" v="124" actId="20577"/>
          <ac:spMkLst>
            <pc:docMk/>
            <pc:sldMk cId="3183881703" sldId="262"/>
            <ac:spMk id="14" creationId="{CC3D9236-F241-4B90-B3B7-970F0E9844EA}"/>
          </ac:spMkLst>
        </pc:spChg>
      </pc:sldChg>
      <pc:sldChg chg="addSp delSp modSp new mod setBg">
        <pc:chgData name="Nicole Brown" userId="e1891af8-787a-46e7-8092-2afe63c4c115" providerId="ADAL" clId="{7C66BC3B-09D3-4F41-8AC2-BE7348DA805E}" dt="2023-11-05T18:43:40.580" v="505" actId="6549"/>
        <pc:sldMkLst>
          <pc:docMk/>
          <pc:sldMk cId="775183686" sldId="274"/>
        </pc:sldMkLst>
        <pc:spChg chg="add mod">
          <ac:chgData name="Nicole Brown" userId="e1891af8-787a-46e7-8092-2afe63c4c115" providerId="ADAL" clId="{7C66BC3B-09D3-4F41-8AC2-BE7348DA805E}" dt="2023-11-05T18:42:59.686" v="495" actId="26606"/>
          <ac:spMkLst>
            <pc:docMk/>
            <pc:sldMk cId="775183686" sldId="274"/>
            <ac:spMk id="2" creationId="{32FF2226-6E3D-F777-497E-BA3C3326D3E2}"/>
          </ac:spMkLst>
        </pc:spChg>
        <pc:spChg chg="add mod ord">
          <ac:chgData name="Nicole Brown" userId="e1891af8-787a-46e7-8092-2afe63c4c115" providerId="ADAL" clId="{7C66BC3B-09D3-4F41-8AC2-BE7348DA805E}" dt="2023-11-05T18:43:40.580" v="505" actId="6549"/>
          <ac:spMkLst>
            <pc:docMk/>
            <pc:sldMk cId="775183686" sldId="274"/>
            <ac:spMk id="4" creationId="{409C55F8-E794-1439-C518-B6DCCABA4E51}"/>
          </ac:spMkLst>
        </pc:spChg>
        <pc:spChg chg="add del">
          <ac:chgData name="Nicole Brown" userId="e1891af8-787a-46e7-8092-2afe63c4c115" providerId="ADAL" clId="{7C66BC3B-09D3-4F41-8AC2-BE7348DA805E}" dt="2023-11-05T18:24:48.565" v="141" actId="26606"/>
          <ac:spMkLst>
            <pc:docMk/>
            <pc:sldMk cId="775183686" sldId="274"/>
            <ac:spMk id="7" creationId="{C27D7A02-907B-496F-BA7E-AA3780733CA7}"/>
          </ac:spMkLst>
        </pc:spChg>
        <pc:spChg chg="add del">
          <ac:chgData name="Nicole Brown" userId="e1891af8-787a-46e7-8092-2afe63c4c115" providerId="ADAL" clId="{7C66BC3B-09D3-4F41-8AC2-BE7348DA805E}" dt="2023-11-05T18:24:48.565" v="141" actId="26606"/>
          <ac:spMkLst>
            <pc:docMk/>
            <pc:sldMk cId="775183686" sldId="274"/>
            <ac:spMk id="9" creationId="{0FBA5268-0AE7-4CAD-9537-D0EB09E76406}"/>
          </ac:spMkLst>
        </pc:spChg>
        <pc:spChg chg="add del">
          <ac:chgData name="Nicole Brown" userId="e1891af8-787a-46e7-8092-2afe63c4c115" providerId="ADAL" clId="{7C66BC3B-09D3-4F41-8AC2-BE7348DA805E}" dt="2023-11-05T18:24:48.565" v="141" actId="26606"/>
          <ac:spMkLst>
            <pc:docMk/>
            <pc:sldMk cId="775183686" sldId="274"/>
            <ac:spMk id="11" creationId="{088D065B-39DA-4077-B9CF-E489CE4C0169}"/>
          </ac:spMkLst>
        </pc:spChg>
        <pc:spChg chg="add del">
          <ac:chgData name="Nicole Brown" userId="e1891af8-787a-46e7-8092-2afe63c4c115" providerId="ADAL" clId="{7C66BC3B-09D3-4F41-8AC2-BE7348DA805E}" dt="2023-11-05T18:24:55.600" v="143" actId="26606"/>
          <ac:spMkLst>
            <pc:docMk/>
            <pc:sldMk cId="775183686" sldId="274"/>
            <ac:spMk id="13" creationId="{3629484E-3792-4B3D-89AD-7C8A1ED0E0D4}"/>
          </ac:spMkLst>
        </pc:spChg>
        <pc:spChg chg="add del">
          <ac:chgData name="Nicole Brown" userId="e1891af8-787a-46e7-8092-2afe63c4c115" providerId="ADAL" clId="{7C66BC3B-09D3-4F41-8AC2-BE7348DA805E}" dt="2023-11-05T18:24:55.600" v="143" actId="26606"/>
          <ac:spMkLst>
            <pc:docMk/>
            <pc:sldMk cId="775183686" sldId="274"/>
            <ac:spMk id="14" creationId="{FFD48BC7-DC40-47DE-87EE-9F4B6ECB9ABB}"/>
          </ac:spMkLst>
        </pc:spChg>
        <pc:spChg chg="add del">
          <ac:chgData name="Nicole Brown" userId="e1891af8-787a-46e7-8092-2afe63c4c115" providerId="ADAL" clId="{7C66BC3B-09D3-4F41-8AC2-BE7348DA805E}" dt="2023-11-05T18:24:55.600" v="143" actId="26606"/>
          <ac:spMkLst>
            <pc:docMk/>
            <pc:sldMk cId="775183686" sldId="274"/>
            <ac:spMk id="15" creationId="{E502BBC7-2C76-46F3-BC24-5985BC13DB88}"/>
          </ac:spMkLst>
        </pc:spChg>
        <pc:spChg chg="add del">
          <ac:chgData name="Nicole Brown" userId="e1891af8-787a-46e7-8092-2afe63c4c115" providerId="ADAL" clId="{7C66BC3B-09D3-4F41-8AC2-BE7348DA805E}" dt="2023-11-05T18:24:55.600" v="143" actId="26606"/>
          <ac:spMkLst>
            <pc:docMk/>
            <pc:sldMk cId="775183686" sldId="274"/>
            <ac:spMk id="16" creationId="{C7F28D52-2A5F-4D23-81AE-7CB8B591C7AF}"/>
          </ac:spMkLst>
        </pc:spChg>
        <pc:spChg chg="add">
          <ac:chgData name="Nicole Brown" userId="e1891af8-787a-46e7-8092-2afe63c4c115" providerId="ADAL" clId="{7C66BC3B-09D3-4F41-8AC2-BE7348DA805E}" dt="2023-11-05T18:42:59.686" v="495" actId="26606"/>
          <ac:spMkLst>
            <pc:docMk/>
            <pc:sldMk cId="775183686" sldId="274"/>
            <ac:spMk id="1033" creationId="{B3684CCF-CEBB-4D8E-A366-95E43D4C790B}"/>
          </ac:spMkLst>
        </pc:spChg>
        <pc:spChg chg="add">
          <ac:chgData name="Nicole Brown" userId="e1891af8-787a-46e7-8092-2afe63c4c115" providerId="ADAL" clId="{7C66BC3B-09D3-4F41-8AC2-BE7348DA805E}" dt="2023-11-05T18:42:59.686" v="495" actId="26606"/>
          <ac:spMkLst>
            <pc:docMk/>
            <pc:sldMk cId="775183686" sldId="274"/>
            <ac:spMk id="1035" creationId="{70BEB1E7-2F88-40BC-B73D-42E5B6F80BFC}"/>
          </ac:spMkLst>
        </pc:spChg>
        <pc:picChg chg="add mod">
          <ac:chgData name="Nicole Brown" userId="e1891af8-787a-46e7-8092-2afe63c4c115" providerId="ADAL" clId="{7C66BC3B-09D3-4F41-8AC2-BE7348DA805E}" dt="2023-11-05T18:42:59.686" v="495" actId="26606"/>
          <ac:picMkLst>
            <pc:docMk/>
            <pc:sldMk cId="775183686" sldId="274"/>
            <ac:picMk id="1026" creationId="{31A99277-5947-8B9C-83E9-A630036D775A}"/>
          </ac:picMkLst>
        </pc:picChg>
        <pc:picChg chg="add mod ord">
          <ac:chgData name="Nicole Brown" userId="e1891af8-787a-46e7-8092-2afe63c4c115" providerId="ADAL" clId="{7C66BC3B-09D3-4F41-8AC2-BE7348DA805E}" dt="2023-11-05T18:42:59.686" v="495" actId="26606"/>
          <ac:picMkLst>
            <pc:docMk/>
            <pc:sldMk cId="775183686" sldId="274"/>
            <ac:picMk id="1027" creationId="{1D143D90-2C5F-D4C3-67EA-C80982D47A99}"/>
          </ac:picMkLst>
        </pc:picChg>
        <pc:picChg chg="add mod">
          <ac:chgData name="Nicole Brown" userId="e1891af8-787a-46e7-8092-2afe63c4c115" providerId="ADAL" clId="{7C66BC3B-09D3-4F41-8AC2-BE7348DA805E}" dt="2023-11-05T18:42:59.686" v="495" actId="26606"/>
          <ac:picMkLst>
            <pc:docMk/>
            <pc:sldMk cId="775183686" sldId="274"/>
            <ac:picMk id="1028" creationId="{DF3E1726-08FD-36B6-DBEC-0DC3FE8F7F5E}"/>
          </ac:picMkLst>
        </pc:picChg>
      </pc:sldChg>
    </pc:docChg>
  </pc:docChgLst>
  <pc:docChgLst>
    <pc:chgData name="Nicole Brown" userId="e1891af8-787a-46e7-8092-2afe63c4c115" providerId="ADAL" clId="{EB017501-EADB-4A91-A653-4ECA4DBA4F55}"/>
    <pc:docChg chg="custSel modSld">
      <pc:chgData name="Nicole Brown" userId="e1891af8-787a-46e7-8092-2afe63c4c115" providerId="ADAL" clId="{EB017501-EADB-4A91-A653-4ECA4DBA4F55}" dt="2024-10-02T06:59:32.775" v="15"/>
      <pc:docMkLst>
        <pc:docMk/>
      </pc:docMkLst>
      <pc:sldChg chg="modSp mod">
        <pc:chgData name="Nicole Brown" userId="e1891af8-787a-46e7-8092-2afe63c4c115" providerId="ADAL" clId="{EB017501-EADB-4A91-A653-4ECA4DBA4F55}" dt="2024-10-02T06:58:58.088" v="3" actId="20577"/>
        <pc:sldMkLst>
          <pc:docMk/>
          <pc:sldMk cId="435406668" sldId="256"/>
        </pc:sldMkLst>
        <pc:spChg chg="mod">
          <ac:chgData name="Nicole Brown" userId="e1891af8-787a-46e7-8092-2afe63c4c115" providerId="ADAL" clId="{EB017501-EADB-4A91-A653-4ECA4DBA4F55}" dt="2024-10-02T06:58:58.088" v="3" actId="20577"/>
          <ac:spMkLst>
            <pc:docMk/>
            <pc:sldMk cId="435406668" sldId="256"/>
            <ac:spMk id="11" creationId="{42713276-A621-4F55-BC31-22B76955AE71}"/>
          </ac:spMkLst>
        </pc:spChg>
      </pc:sldChg>
      <pc:sldChg chg="delSp modSp mod">
        <pc:chgData name="Nicole Brown" userId="e1891af8-787a-46e7-8092-2afe63c4c115" providerId="ADAL" clId="{EB017501-EADB-4A91-A653-4ECA4DBA4F55}" dt="2024-10-02T06:59:32.775" v="15"/>
        <pc:sldMkLst>
          <pc:docMk/>
          <pc:sldMk cId="686500354" sldId="264"/>
        </pc:sldMkLst>
        <pc:spChg chg="del mod">
          <ac:chgData name="Nicole Brown" userId="e1891af8-787a-46e7-8092-2afe63c4c115" providerId="ADAL" clId="{EB017501-EADB-4A91-A653-4ECA4DBA4F55}" dt="2024-10-02T06:59:32.775" v="15"/>
          <ac:spMkLst>
            <pc:docMk/>
            <pc:sldMk cId="686500354" sldId="264"/>
            <ac:spMk id="7" creationId="{EE0E457B-6CBE-43C4-A62F-4D8AD71B61F8}"/>
          </ac:spMkLst>
        </pc:spChg>
        <pc:picChg chg="del">
          <ac:chgData name="Nicole Brown" userId="e1891af8-787a-46e7-8092-2afe63c4c115" providerId="ADAL" clId="{EB017501-EADB-4A91-A653-4ECA4DBA4F55}" dt="2024-10-02T06:59:24.275" v="4" actId="478"/>
          <ac:picMkLst>
            <pc:docMk/>
            <pc:sldMk cId="686500354" sldId="264"/>
            <ac:picMk id="4" creationId="{0CC67CBA-7353-4003-A41A-D27ADFC04BA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B3D2F5-A1B1-4EA8-8CAC-195CE93CA24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B1F38F0-93E0-47B3-9451-C6CA13E1BD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36D0802-0506-4E52-8985-5873D32F899C}"/>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5" name="Footer Placeholder 4">
            <a:extLst>
              <a:ext uri="{FF2B5EF4-FFF2-40B4-BE49-F238E27FC236}">
                <a16:creationId xmlns:a16="http://schemas.microsoft.com/office/drawing/2014/main" id="{39101273-027C-4BD8-BF54-3552018CADB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F1592C-CE16-45F8-A374-EE34FB3B9BCB}"/>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3969497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7CB2B-D126-4447-8353-105AB73983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A75A4E-B6F1-42A3-A3D4-1ADBD37702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5C2CBCA-8E0C-417C-A655-CD45C973F119}"/>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5" name="Footer Placeholder 4">
            <a:extLst>
              <a:ext uri="{FF2B5EF4-FFF2-40B4-BE49-F238E27FC236}">
                <a16:creationId xmlns:a16="http://schemas.microsoft.com/office/drawing/2014/main" id="{F2468B6D-02A2-4391-BB76-2C52990B3F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9DF564-32CA-495A-88CB-6501954B944E}"/>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294191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80FB7-D05A-43E0-A413-59402B2CD20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C8A7CE-F1CE-458E-B2B9-2E19FDDDEBE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493C6AE-7C06-4128-8599-42FE901EFCA1}"/>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5" name="Footer Placeholder 4">
            <a:extLst>
              <a:ext uri="{FF2B5EF4-FFF2-40B4-BE49-F238E27FC236}">
                <a16:creationId xmlns:a16="http://schemas.microsoft.com/office/drawing/2014/main" id="{685AFD70-F8A6-42C3-8D79-B7F99E071D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6E170D-2E48-44C5-8FA8-F9985514DF6F}"/>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2931630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AEA11-F728-4D98-A722-332181E6526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12297EE-2378-48C4-AEE5-5BAEEE6D00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6AF2D49-9BDA-46D6-9093-431F1B7197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5CC39A-8E93-4E7A-A115-BE8D7E332A1C}"/>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6" name="Footer Placeholder 5">
            <a:extLst>
              <a:ext uri="{FF2B5EF4-FFF2-40B4-BE49-F238E27FC236}">
                <a16:creationId xmlns:a16="http://schemas.microsoft.com/office/drawing/2014/main" id="{C15A3000-A64D-4763-9FED-C31A844DD8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97B179-EE20-4D05-90F5-E16F4643DA6D}"/>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2044615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34E89-B626-4F1D-92BC-2C2AC081A2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1C7A3AD-A1C2-40B1-AA30-0E78976474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17F5A2-B8C9-4F16-B883-AE68EC3BCF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346EB01-24D7-4153-8637-80060813829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AAD5759-0279-4613-976F-01C16A8C713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59321E7-67E8-4C9F-9184-F6FCB7683B77}"/>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8" name="Footer Placeholder 7">
            <a:extLst>
              <a:ext uri="{FF2B5EF4-FFF2-40B4-BE49-F238E27FC236}">
                <a16:creationId xmlns:a16="http://schemas.microsoft.com/office/drawing/2014/main" id="{72653F79-525B-4CA0-9E15-E57E4CF287D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23CF461-19B3-41E5-9BA7-3FA578612100}"/>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2327069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C8E0E-99F4-4959-890C-9C9CAB6EC4D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6EC9B7-7358-41C3-BA65-D72E21C6920D}"/>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4" name="Footer Placeholder 3">
            <a:extLst>
              <a:ext uri="{FF2B5EF4-FFF2-40B4-BE49-F238E27FC236}">
                <a16:creationId xmlns:a16="http://schemas.microsoft.com/office/drawing/2014/main" id="{F3D44F83-FB03-4368-BD88-6CDC573E60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4D395C-6CC3-40BE-969D-9785791F1539}"/>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4135692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8A00B5-D91D-438C-ADD4-F249706F0076}"/>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3" name="Footer Placeholder 2">
            <a:extLst>
              <a:ext uri="{FF2B5EF4-FFF2-40B4-BE49-F238E27FC236}">
                <a16:creationId xmlns:a16="http://schemas.microsoft.com/office/drawing/2014/main" id="{8FA3E092-6725-44E0-A73C-5A2D2C00435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8AE26F0-5997-436C-B324-0FF8AC575247}"/>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3697769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F2A072-5AE6-41A0-8335-370828A971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27C948C-03D4-4F3F-AC99-6ED3695FB8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522BC0-17E6-4DD8-A378-B8449222EB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9B02D94-CED2-45E3-8CAE-217B7006CD77}"/>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6" name="Footer Placeholder 5">
            <a:extLst>
              <a:ext uri="{FF2B5EF4-FFF2-40B4-BE49-F238E27FC236}">
                <a16:creationId xmlns:a16="http://schemas.microsoft.com/office/drawing/2014/main" id="{BFC22884-9783-49AC-BE23-E1BE7B282C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589FE3-526A-43B0-9366-5AE7542751D2}"/>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2289904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AF2E2-380B-4CF7-9DF4-253BBE514D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ABCC5A-5F3A-4AE6-855B-4DF8FDD8F1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B2B87C-E75C-42B5-8ABC-9F1A40F9E6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386B0E-F3EC-48D8-A603-0DABCDC0872E}"/>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6" name="Footer Placeholder 5">
            <a:extLst>
              <a:ext uri="{FF2B5EF4-FFF2-40B4-BE49-F238E27FC236}">
                <a16:creationId xmlns:a16="http://schemas.microsoft.com/office/drawing/2014/main" id="{71F687C4-D71C-445F-9C47-07EDD645BA8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2DD244-FAC2-45FB-85E5-CBF42A5239A6}"/>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7736648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F3799-915E-44F8-AC4B-E705BCC7F5D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EF0905-A4E4-4889-B44A-CB0A08B39E0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C83C92-2A0E-41D9-8DD5-4E6CA26F181B}"/>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5" name="Footer Placeholder 4">
            <a:extLst>
              <a:ext uri="{FF2B5EF4-FFF2-40B4-BE49-F238E27FC236}">
                <a16:creationId xmlns:a16="http://schemas.microsoft.com/office/drawing/2014/main" id="{43398802-10A1-4482-A54E-CF5B085D80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A0C581-A3A0-4B26-AF82-0130E31ACEBF}"/>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537361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CC225F7-9CDD-4BDF-BE5D-C6CC9453C62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F8A541-1E86-43EF-9785-9B470070A98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C3A414-88B6-43DA-9FD2-1470C185A1E9}"/>
              </a:ext>
            </a:extLst>
          </p:cNvPr>
          <p:cNvSpPr>
            <a:spLocks noGrp="1"/>
          </p:cNvSpPr>
          <p:nvPr>
            <p:ph type="dt" sz="half" idx="10"/>
          </p:nvPr>
        </p:nvSpPr>
        <p:spPr/>
        <p:txBody>
          <a:bodyPr/>
          <a:lstStyle/>
          <a:p>
            <a:fld id="{FE5632ED-91AF-4526-902D-4131E0C09A85}" type="datetimeFigureOut">
              <a:rPr lang="en-GB" smtClean="0"/>
              <a:t>02/10/2024</a:t>
            </a:fld>
            <a:endParaRPr lang="en-GB"/>
          </a:p>
        </p:txBody>
      </p:sp>
      <p:sp>
        <p:nvSpPr>
          <p:cNvPr id="5" name="Footer Placeholder 4">
            <a:extLst>
              <a:ext uri="{FF2B5EF4-FFF2-40B4-BE49-F238E27FC236}">
                <a16:creationId xmlns:a16="http://schemas.microsoft.com/office/drawing/2014/main" id="{77767ACB-38C5-49DA-A30D-EF326C5E10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BEFDB0-7F51-4851-8039-35D9AB8B7CEE}"/>
              </a:ext>
            </a:extLst>
          </p:cNvPr>
          <p:cNvSpPr>
            <a:spLocks noGrp="1"/>
          </p:cNvSpPr>
          <p:nvPr>
            <p:ph type="sldNum" sz="quarter" idx="12"/>
          </p:nvPr>
        </p:nvSpPr>
        <p:spPr/>
        <p:txBody>
          <a:bodyPr/>
          <a:lstStyle/>
          <a:p>
            <a:fld id="{616007F4-B801-4537-8016-D834FE2C22DA}" type="slidenum">
              <a:rPr lang="en-GB" smtClean="0"/>
              <a:t>‹#›</a:t>
            </a:fld>
            <a:endParaRPr lang="en-GB"/>
          </a:p>
        </p:txBody>
      </p:sp>
    </p:spTree>
    <p:extLst>
      <p:ext uri="{BB962C8B-B14F-4D97-AF65-F5344CB8AC3E}">
        <p14:creationId xmlns:p14="http://schemas.microsoft.com/office/powerpoint/2010/main" val="44142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347FDB-7340-44AF-8FB7-C6CFB73C5B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38FD75-A322-448D-878D-8C477B6517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32314F-5301-4FA1-AD41-7D9D6358871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5632ED-91AF-4526-902D-4131E0C09A85}" type="datetimeFigureOut">
              <a:rPr lang="en-GB" smtClean="0"/>
              <a:t>02/10/2024</a:t>
            </a:fld>
            <a:endParaRPr lang="en-GB"/>
          </a:p>
        </p:txBody>
      </p:sp>
      <p:sp>
        <p:nvSpPr>
          <p:cNvPr id="5" name="Footer Placeholder 4">
            <a:extLst>
              <a:ext uri="{FF2B5EF4-FFF2-40B4-BE49-F238E27FC236}">
                <a16:creationId xmlns:a16="http://schemas.microsoft.com/office/drawing/2014/main" id="{67E5E49C-6978-40DE-AA8B-5530B76D058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3165BCB-560B-41E9-8459-46F1AE9031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6007F4-B801-4537-8016-D834FE2C22DA}" type="slidenum">
              <a:rPr lang="en-GB" smtClean="0"/>
              <a:t>‹#›</a:t>
            </a:fld>
            <a:endParaRPr lang="en-GB"/>
          </a:p>
        </p:txBody>
      </p:sp>
    </p:spTree>
    <p:extLst>
      <p:ext uri="{BB962C8B-B14F-4D97-AF65-F5344CB8AC3E}">
        <p14:creationId xmlns:p14="http://schemas.microsoft.com/office/powerpoint/2010/main" val="28515920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2713276-A621-4F55-BC31-22B76955AE71}"/>
              </a:ext>
            </a:extLst>
          </p:cNvPr>
          <p:cNvSpPr txBox="1"/>
          <p:nvPr/>
        </p:nvSpPr>
        <p:spPr>
          <a:xfrm>
            <a:off x="599609" y="679731"/>
            <a:ext cx="4171994" cy="373654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700" kern="1200" dirty="0">
                <a:solidFill>
                  <a:schemeClr val="tx1"/>
                </a:solidFill>
                <a:latin typeface="+mj-lt"/>
                <a:ea typeface="+mj-ea"/>
                <a:cs typeface="+mj-cs"/>
              </a:rPr>
              <a:t>NEW PARENTS MEETING </a:t>
            </a:r>
          </a:p>
          <a:p>
            <a:pPr>
              <a:lnSpc>
                <a:spcPct val="90000"/>
              </a:lnSpc>
              <a:spcBef>
                <a:spcPct val="0"/>
              </a:spcBef>
              <a:spcAft>
                <a:spcPts val="600"/>
              </a:spcAft>
            </a:pPr>
            <a:r>
              <a:rPr lang="en-US" sz="4700" kern="1200" dirty="0">
                <a:solidFill>
                  <a:schemeClr val="tx1"/>
                </a:solidFill>
                <a:latin typeface="+mj-lt"/>
                <a:ea typeface="+mj-ea"/>
                <a:cs typeface="+mj-cs"/>
              </a:rPr>
              <a:t>WELCOME TO RECEPTION!</a:t>
            </a:r>
          </a:p>
          <a:p>
            <a:pPr>
              <a:lnSpc>
                <a:spcPct val="90000"/>
              </a:lnSpc>
              <a:spcBef>
                <a:spcPct val="0"/>
              </a:spcBef>
              <a:spcAft>
                <a:spcPts val="600"/>
              </a:spcAft>
            </a:pPr>
            <a:r>
              <a:rPr lang="en-US" sz="4700" kern="1200" dirty="0">
                <a:solidFill>
                  <a:schemeClr val="tx1"/>
                </a:solidFill>
                <a:latin typeface="+mj-lt"/>
                <a:ea typeface="+mj-ea"/>
                <a:cs typeface="+mj-cs"/>
              </a:rPr>
              <a:t>2024-2025</a:t>
            </a:r>
          </a:p>
        </p:txBody>
      </p:sp>
      <p:grpSp>
        <p:nvGrpSpPr>
          <p:cNvPr id="30" name="Group 29">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31" name="Straight Connector 30">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Rectangle 33">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F6DDB7D6-2C5B-442F-9E16-6D031CD7AAA6}"/>
              </a:ext>
            </a:extLst>
          </p:cNvPr>
          <p:cNvPicPr>
            <a:picLocks noChangeAspect="1"/>
          </p:cNvPicPr>
          <p:nvPr/>
        </p:nvPicPr>
        <p:blipFill rotWithShape="1">
          <a:blip r:embed="rId2"/>
          <a:srcRect r="-2" b="16"/>
          <a:stretch/>
        </p:blipFill>
        <p:spPr>
          <a:xfrm>
            <a:off x="5640648" y="557360"/>
            <a:ext cx="5608677" cy="5632704"/>
          </a:xfrm>
          <a:prstGeom prst="rect">
            <a:avLst/>
          </a:prstGeom>
        </p:spPr>
      </p:pic>
    </p:spTree>
    <p:extLst>
      <p:ext uri="{BB962C8B-B14F-4D97-AF65-F5344CB8AC3E}">
        <p14:creationId xmlns:p14="http://schemas.microsoft.com/office/powerpoint/2010/main" val="435406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1043631" y="809898"/>
            <a:ext cx="9942716" cy="155448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800" kern="1200">
                <a:solidFill>
                  <a:schemeClr val="tx1"/>
                </a:solidFill>
                <a:latin typeface="+mj-lt"/>
                <a:ea typeface="+mj-ea"/>
                <a:cs typeface="+mj-cs"/>
              </a:rPr>
              <a:t>Welcome!</a:t>
            </a:r>
          </a:p>
        </p:txBody>
      </p:sp>
      <p:sp>
        <p:nvSpPr>
          <p:cNvPr id="3" name="TextBox 2">
            <a:extLst>
              <a:ext uri="{FF2B5EF4-FFF2-40B4-BE49-F238E27FC236}">
                <a16:creationId xmlns:a16="http://schemas.microsoft.com/office/drawing/2014/main" id="{EFA43F34-5720-4E8F-8C2F-F86FAFDCEB57}"/>
              </a:ext>
            </a:extLst>
          </p:cNvPr>
          <p:cNvSpPr txBox="1"/>
          <p:nvPr/>
        </p:nvSpPr>
        <p:spPr>
          <a:xfrm>
            <a:off x="1045028" y="3017522"/>
            <a:ext cx="9941319" cy="3124658"/>
          </a:xfrm>
          <a:prstGeom prst="rect">
            <a:avLst/>
          </a:prstGeom>
        </p:spPr>
        <p:txBody>
          <a:bodyPr vert="horz" lIns="91440" tIns="45720" rIns="91440" bIns="45720" rtlCol="0" anchor="ctr">
            <a:normAutofit lnSpcReduction="10000"/>
          </a:bodyPr>
          <a:lstStyle/>
          <a:p>
            <a:pPr indent="-228600">
              <a:lnSpc>
                <a:spcPct val="90000"/>
              </a:lnSpc>
              <a:spcAft>
                <a:spcPts val="600"/>
              </a:spcAft>
              <a:buFont typeface="Arial" panose="020B0604020202020204" pitchFamily="34" charset="0"/>
              <a:buChar char="•"/>
            </a:pPr>
            <a:r>
              <a:rPr lang="en-US" sz="2400" dirty="0"/>
              <a:t>Welcome from the Head of School or Executive Head Teacher.</a:t>
            </a:r>
          </a:p>
          <a:p>
            <a:pPr indent="-228600">
              <a:lnSpc>
                <a:spcPct val="90000"/>
              </a:lnSpc>
              <a:spcAft>
                <a:spcPts val="600"/>
              </a:spcAft>
              <a:buFont typeface="Arial" panose="020B0604020202020204" pitchFamily="34" charset="0"/>
              <a:buChar char="•"/>
            </a:pPr>
            <a:r>
              <a:rPr lang="en-US" sz="2400" dirty="0"/>
              <a:t>Introduce Class Teacher and Teaching Assistant.</a:t>
            </a:r>
          </a:p>
          <a:p>
            <a:pPr indent="-228600">
              <a:lnSpc>
                <a:spcPct val="90000"/>
              </a:lnSpc>
              <a:spcAft>
                <a:spcPts val="600"/>
              </a:spcAft>
              <a:buFont typeface="Arial" panose="020B0604020202020204" pitchFamily="34" charset="0"/>
              <a:buChar char="•"/>
            </a:pPr>
            <a:r>
              <a:rPr lang="en-US" sz="2400" dirty="0"/>
              <a:t> What the day looks like.</a:t>
            </a:r>
          </a:p>
          <a:p>
            <a:pPr indent="-228600">
              <a:lnSpc>
                <a:spcPct val="90000"/>
              </a:lnSpc>
              <a:spcAft>
                <a:spcPts val="600"/>
              </a:spcAft>
              <a:buFont typeface="Arial" panose="020B0604020202020204" pitchFamily="34" charset="0"/>
              <a:buChar char="•"/>
            </a:pPr>
            <a:r>
              <a:rPr lang="en-US" sz="2400" dirty="0"/>
              <a:t>Transitions.</a:t>
            </a:r>
          </a:p>
          <a:p>
            <a:pPr indent="-228600">
              <a:lnSpc>
                <a:spcPct val="90000"/>
              </a:lnSpc>
              <a:spcAft>
                <a:spcPts val="600"/>
              </a:spcAft>
              <a:buFont typeface="Arial" panose="020B0604020202020204" pitchFamily="34" charset="0"/>
              <a:buChar char="•"/>
            </a:pPr>
            <a:r>
              <a:rPr lang="en-US" sz="2400" dirty="0"/>
              <a:t>School dinners.</a:t>
            </a:r>
          </a:p>
          <a:p>
            <a:pPr indent="-228600">
              <a:lnSpc>
                <a:spcPct val="90000"/>
              </a:lnSpc>
              <a:spcAft>
                <a:spcPts val="600"/>
              </a:spcAft>
              <a:buFont typeface="Arial" panose="020B0604020202020204" pitchFamily="34" charset="0"/>
              <a:buChar char="•"/>
            </a:pPr>
            <a:r>
              <a:rPr lang="en-US" sz="2400" dirty="0"/>
              <a:t>Read, write, inc.</a:t>
            </a:r>
          </a:p>
          <a:p>
            <a:pPr indent="-228600">
              <a:lnSpc>
                <a:spcPct val="90000"/>
              </a:lnSpc>
              <a:spcAft>
                <a:spcPts val="600"/>
              </a:spcAft>
              <a:buFont typeface="Arial" panose="020B0604020202020204" pitchFamily="34" charset="0"/>
              <a:buChar char="•"/>
            </a:pPr>
            <a:r>
              <a:rPr lang="en-US" sz="2400" dirty="0"/>
              <a:t>Friends of the school.</a:t>
            </a:r>
          </a:p>
          <a:p>
            <a:pPr indent="-228600">
              <a:lnSpc>
                <a:spcPct val="90000"/>
              </a:lnSpc>
              <a:spcAft>
                <a:spcPts val="600"/>
              </a:spcAft>
              <a:buFont typeface="Arial" panose="020B0604020202020204" pitchFamily="34" charset="0"/>
              <a:buChar char="•"/>
            </a:pPr>
            <a:r>
              <a:rPr lang="en-US" sz="2400" dirty="0"/>
              <a:t>Trips, </a:t>
            </a:r>
            <a:r>
              <a:rPr lang="en-US" sz="2400" dirty="0" err="1"/>
              <a:t>panto</a:t>
            </a:r>
            <a:r>
              <a:rPr lang="en-US" sz="2400" dirty="0"/>
              <a:t>.</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08698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793662" y="386930"/>
            <a:ext cx="10066122" cy="129844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800" b="1" dirty="0">
                <a:latin typeface="Twikl"/>
                <a:ea typeface="+mj-ea"/>
                <a:cs typeface="+mj-cs"/>
              </a:rPr>
              <a:t>Meet the team</a:t>
            </a:r>
            <a:endParaRPr lang="en-US" sz="4800" kern="1200" dirty="0">
              <a:solidFill>
                <a:schemeClr val="tx1"/>
              </a:solidFill>
              <a:latin typeface="Twikl"/>
              <a:ea typeface="+mj-ea"/>
              <a:cs typeface="+mj-cs"/>
            </a:endParaRPr>
          </a:p>
        </p:txBody>
      </p:sp>
      <p:sp>
        <p:nvSpPr>
          <p:cNvPr id="24" name="Rectangle 23">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A43F34-5720-4E8F-8C2F-F86FAFDCEB57}"/>
              </a:ext>
            </a:extLst>
          </p:cNvPr>
          <p:cNvSpPr txBox="1"/>
          <p:nvPr/>
        </p:nvSpPr>
        <p:spPr>
          <a:xfrm>
            <a:off x="1045028" y="3017522"/>
            <a:ext cx="9941319" cy="31246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pic>
        <p:nvPicPr>
          <p:cNvPr id="5" name="Picture 4">
            <a:extLst>
              <a:ext uri="{FF2B5EF4-FFF2-40B4-BE49-F238E27FC236}">
                <a16:creationId xmlns:a16="http://schemas.microsoft.com/office/drawing/2014/main" id="{25E3B337-B218-4167-B8CC-25A3EFD83ADC}"/>
              </a:ext>
            </a:extLst>
          </p:cNvPr>
          <p:cNvPicPr>
            <a:picLocks noChangeAspect="1"/>
          </p:cNvPicPr>
          <p:nvPr/>
        </p:nvPicPr>
        <p:blipFill>
          <a:blip r:embed="rId2"/>
          <a:stretch>
            <a:fillRect/>
          </a:stretch>
        </p:blipFill>
        <p:spPr>
          <a:xfrm>
            <a:off x="434024" y="2714285"/>
            <a:ext cx="2776354" cy="3699881"/>
          </a:xfrm>
          <a:prstGeom prst="rect">
            <a:avLst/>
          </a:prstGeom>
        </p:spPr>
      </p:pic>
      <p:sp>
        <p:nvSpPr>
          <p:cNvPr id="6" name="TextBox 5">
            <a:extLst>
              <a:ext uri="{FF2B5EF4-FFF2-40B4-BE49-F238E27FC236}">
                <a16:creationId xmlns:a16="http://schemas.microsoft.com/office/drawing/2014/main" id="{55255D65-B555-43D6-8E3B-55FD8AADF6CC}"/>
              </a:ext>
            </a:extLst>
          </p:cNvPr>
          <p:cNvSpPr txBox="1"/>
          <p:nvPr/>
        </p:nvSpPr>
        <p:spPr>
          <a:xfrm>
            <a:off x="1081058" y="2344953"/>
            <a:ext cx="3627120" cy="369332"/>
          </a:xfrm>
          <a:prstGeom prst="rect">
            <a:avLst/>
          </a:prstGeom>
          <a:noFill/>
        </p:spPr>
        <p:txBody>
          <a:bodyPr wrap="square" rtlCol="0">
            <a:spAutoFit/>
          </a:bodyPr>
          <a:lstStyle/>
          <a:p>
            <a:r>
              <a:rPr lang="en-GB" dirty="0"/>
              <a:t>Mrs Brown</a:t>
            </a:r>
          </a:p>
        </p:txBody>
      </p:sp>
    </p:spTree>
    <p:extLst>
      <p:ext uri="{BB962C8B-B14F-4D97-AF65-F5344CB8AC3E}">
        <p14:creationId xmlns:p14="http://schemas.microsoft.com/office/powerpoint/2010/main" val="6865003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793662" y="386930"/>
            <a:ext cx="10066122" cy="1298448"/>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4800" b="1" kern="1200" dirty="0">
                <a:solidFill>
                  <a:schemeClr val="tx1"/>
                </a:solidFill>
                <a:latin typeface="Twikl"/>
                <a:ea typeface="+mj-ea"/>
                <a:cs typeface="+mj-cs"/>
              </a:rPr>
              <a:t>Parents as partners</a:t>
            </a:r>
            <a:endParaRPr lang="en-US" sz="4800" kern="1200" dirty="0">
              <a:solidFill>
                <a:schemeClr val="tx1"/>
              </a:solidFill>
              <a:latin typeface="Twikl"/>
              <a:ea typeface="+mj-ea"/>
              <a:cs typeface="+mj-cs"/>
            </a:endParaRPr>
          </a:p>
        </p:txBody>
      </p:sp>
      <p:sp>
        <p:nvSpPr>
          <p:cNvPr id="24" name="Rectangle 23">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A43F34-5720-4E8F-8C2F-F86FAFDCEB57}"/>
              </a:ext>
            </a:extLst>
          </p:cNvPr>
          <p:cNvSpPr txBox="1"/>
          <p:nvPr/>
        </p:nvSpPr>
        <p:spPr>
          <a:xfrm>
            <a:off x="737408" y="2486025"/>
            <a:ext cx="10248940" cy="365615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sp>
        <p:nvSpPr>
          <p:cNvPr id="9" name="TextBox 8">
            <a:extLst>
              <a:ext uri="{FF2B5EF4-FFF2-40B4-BE49-F238E27FC236}">
                <a16:creationId xmlns:a16="http://schemas.microsoft.com/office/drawing/2014/main" id="{5A0F987A-573D-47A3-84DF-CDCA5395F6E2}"/>
              </a:ext>
            </a:extLst>
          </p:cNvPr>
          <p:cNvSpPr txBox="1"/>
          <p:nvPr/>
        </p:nvSpPr>
        <p:spPr>
          <a:xfrm>
            <a:off x="793662" y="2389218"/>
            <a:ext cx="10502988" cy="4247317"/>
          </a:xfrm>
          <a:prstGeom prst="rect">
            <a:avLst/>
          </a:prstGeom>
          <a:noFill/>
        </p:spPr>
        <p:txBody>
          <a:bodyPr wrap="square">
            <a:spAutoFit/>
          </a:bodyPr>
          <a:lstStyle/>
          <a:p>
            <a:r>
              <a:rPr lang="en-GB" dirty="0">
                <a:latin typeface="Twinkl" panose="02000000000000000000" pitchFamily="2" charset="0"/>
              </a:rPr>
              <a:t>We recognise the importance of parents and carers in a child’s development. You are your child’s first educators and we greatly value any input, opinions and information you can share with us about your child’s learning and progress.</a:t>
            </a:r>
          </a:p>
          <a:p>
            <a:r>
              <a:rPr lang="en-GB" dirty="0">
                <a:latin typeface="Twinkl" panose="02000000000000000000" pitchFamily="2" charset="0"/>
              </a:rPr>
              <a:t>We provide many opportunities for parents and carers to take an active part in their child’s education. These include:</a:t>
            </a:r>
          </a:p>
          <a:p>
            <a:r>
              <a:rPr lang="en-GB" dirty="0">
                <a:latin typeface="Twinkl" panose="02000000000000000000" pitchFamily="2" charset="0"/>
              </a:rPr>
              <a:t>Children’s book look once a term where you can see all the wonderful learning that has taken place that term.</a:t>
            </a:r>
          </a:p>
          <a:p>
            <a:r>
              <a:rPr lang="en-GB" dirty="0">
                <a:latin typeface="Twinkl" panose="02000000000000000000" pitchFamily="2" charset="0"/>
              </a:rPr>
              <a:t>Reading café, where you can share stories with your child and listen to them read.</a:t>
            </a:r>
          </a:p>
          <a:p>
            <a:r>
              <a:rPr lang="en-GB" dirty="0">
                <a:latin typeface="Twinkl" panose="02000000000000000000" pitchFamily="2" charset="0"/>
              </a:rPr>
              <a:t>Regular newsletters. </a:t>
            </a:r>
          </a:p>
          <a:p>
            <a:r>
              <a:rPr lang="en-GB" dirty="0">
                <a:latin typeface="Twinkl" panose="02000000000000000000" pitchFamily="2" charset="0"/>
              </a:rPr>
              <a:t>School Website</a:t>
            </a:r>
          </a:p>
          <a:p>
            <a:r>
              <a:rPr lang="en-GB" dirty="0">
                <a:latin typeface="Twinkl" panose="02000000000000000000" pitchFamily="2" charset="0"/>
              </a:rPr>
              <a:t>School Twitter page where you can see what we have been up to and post your comments. </a:t>
            </a:r>
          </a:p>
          <a:p>
            <a:r>
              <a:rPr lang="en-GB" dirty="0">
                <a:latin typeface="Twinkl" panose="02000000000000000000" pitchFamily="2" charset="0"/>
              </a:rPr>
              <a:t>Class dojo to communicate anything related to the learning, correspondents that we may not get to discuss in the mornings/ after school and Wow moments from your child’s education. You can also post pictures and comments about things outside of school.</a:t>
            </a:r>
          </a:p>
          <a:p>
            <a:r>
              <a:rPr lang="en-GB" dirty="0">
                <a:latin typeface="Twinkl" panose="02000000000000000000" pitchFamily="2" charset="0"/>
              </a:rPr>
              <a:t>Parents evening twice a year.</a:t>
            </a:r>
          </a:p>
          <a:p>
            <a:endParaRPr lang="en-GB" dirty="0">
              <a:latin typeface="Twinkl" panose="02000000000000000000" pitchFamily="2" charset="0"/>
            </a:endParaRPr>
          </a:p>
        </p:txBody>
      </p:sp>
    </p:spTree>
    <p:extLst>
      <p:ext uri="{BB962C8B-B14F-4D97-AF65-F5344CB8AC3E}">
        <p14:creationId xmlns:p14="http://schemas.microsoft.com/office/powerpoint/2010/main" val="2026830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645065" y="1463040"/>
            <a:ext cx="3796306" cy="2690949"/>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800" kern="1200">
                <a:solidFill>
                  <a:schemeClr val="tx1"/>
                </a:solidFill>
                <a:latin typeface="+mj-lt"/>
                <a:ea typeface="+mj-ea"/>
                <a:cs typeface="+mj-cs"/>
              </a:rPr>
              <a:t>The EYFS Curriculum</a:t>
            </a:r>
          </a:p>
        </p:txBody>
      </p:sp>
      <p:grpSp>
        <p:nvGrpSpPr>
          <p:cNvPr id="35" name="Group 34">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36" name="Rectangle 35">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7" name="Straight Connector 36">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39" name="Rectangle 3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523E415B-52C4-406E-9C34-1292265CBED6}"/>
              </a:ext>
            </a:extLst>
          </p:cNvPr>
          <p:cNvSpPr txBox="1"/>
          <p:nvPr/>
        </p:nvSpPr>
        <p:spPr>
          <a:xfrm>
            <a:off x="5615162" y="766620"/>
            <a:ext cx="5542387" cy="5268420"/>
          </a:xfrm>
          <a:prstGeom prst="rect">
            <a:avLst/>
          </a:prstGeom>
        </p:spPr>
        <p:txBody>
          <a:bodyPr vert="horz" lIns="91440" tIns="45720" rIns="91440" bIns="45720" rtlCol="0" anchor="t">
            <a:normAutofit/>
          </a:bodyPr>
          <a:lstStyle/>
          <a:p>
            <a:pPr>
              <a:lnSpc>
                <a:spcPct val="90000"/>
              </a:lnSpc>
              <a:spcAft>
                <a:spcPts val="600"/>
              </a:spcAft>
            </a:pPr>
            <a:r>
              <a:rPr lang="en-US" sz="1400" dirty="0">
                <a:latin typeface="Twinkl" panose="02000000000000000000" pitchFamily="2" charset="0"/>
              </a:rPr>
              <a:t>In Reception our children follow the Early Years Foundation Stage Framework (EYFS). This curriculum is based upon four themes and principles in ‘Development Matters’ The Unique Child - Positive Relationships - Enabling Environments - Learning and Development </a:t>
            </a:r>
          </a:p>
          <a:p>
            <a:pPr indent="-228600">
              <a:lnSpc>
                <a:spcPct val="90000"/>
              </a:lnSpc>
              <a:spcAft>
                <a:spcPts val="600"/>
              </a:spcAft>
              <a:buFont typeface="Arial" panose="020B0604020202020204" pitchFamily="34" charset="0"/>
              <a:buChar char="•"/>
            </a:pPr>
            <a:endParaRPr lang="en-US" sz="1400" dirty="0">
              <a:latin typeface="Twinkl" panose="02000000000000000000" pitchFamily="2" charset="0"/>
            </a:endParaRPr>
          </a:p>
          <a:p>
            <a:pPr>
              <a:lnSpc>
                <a:spcPct val="90000"/>
              </a:lnSpc>
              <a:spcAft>
                <a:spcPts val="600"/>
              </a:spcAft>
            </a:pPr>
            <a:r>
              <a:rPr lang="en-US" sz="1400" dirty="0">
                <a:latin typeface="Twinkl" panose="02000000000000000000" pitchFamily="2" charset="0"/>
              </a:rPr>
              <a:t>The curriculum is broken down into 7 areas of learning. The prime areas include; </a:t>
            </a:r>
          </a:p>
          <a:p>
            <a:pPr indent="-228600">
              <a:lnSpc>
                <a:spcPct val="90000"/>
              </a:lnSpc>
              <a:spcAft>
                <a:spcPts val="600"/>
              </a:spcAft>
              <a:buFont typeface="Arial" panose="020B0604020202020204" pitchFamily="34" charset="0"/>
              <a:buChar char="•"/>
            </a:pPr>
            <a:r>
              <a:rPr lang="en-US" sz="1400" dirty="0">
                <a:latin typeface="Twinkl" panose="02000000000000000000" pitchFamily="2" charset="0"/>
              </a:rPr>
              <a:t>Communication and language </a:t>
            </a:r>
          </a:p>
          <a:p>
            <a:pPr indent="-228600">
              <a:lnSpc>
                <a:spcPct val="90000"/>
              </a:lnSpc>
              <a:spcAft>
                <a:spcPts val="600"/>
              </a:spcAft>
              <a:buFont typeface="Arial" panose="020B0604020202020204" pitchFamily="34" charset="0"/>
              <a:buChar char="•"/>
            </a:pPr>
            <a:r>
              <a:rPr lang="en-US" sz="1400" dirty="0">
                <a:latin typeface="Twinkl" panose="02000000000000000000" pitchFamily="2" charset="0"/>
              </a:rPr>
              <a:t>Personal, social and emotional development </a:t>
            </a:r>
          </a:p>
          <a:p>
            <a:pPr indent="-228600">
              <a:lnSpc>
                <a:spcPct val="90000"/>
              </a:lnSpc>
              <a:spcAft>
                <a:spcPts val="600"/>
              </a:spcAft>
              <a:buFont typeface="Arial" panose="020B0604020202020204" pitchFamily="34" charset="0"/>
              <a:buChar char="•"/>
            </a:pPr>
            <a:r>
              <a:rPr lang="en-US" sz="1400" dirty="0">
                <a:latin typeface="Twinkl" panose="02000000000000000000" pitchFamily="2" charset="0"/>
              </a:rPr>
              <a:t>Physical Development. </a:t>
            </a:r>
          </a:p>
          <a:p>
            <a:pPr>
              <a:lnSpc>
                <a:spcPct val="90000"/>
              </a:lnSpc>
              <a:spcAft>
                <a:spcPts val="600"/>
              </a:spcAft>
            </a:pPr>
            <a:endParaRPr lang="en-US" sz="1400" dirty="0">
              <a:latin typeface="Twinkl" panose="02000000000000000000" pitchFamily="2" charset="0"/>
            </a:endParaRPr>
          </a:p>
          <a:p>
            <a:pPr>
              <a:lnSpc>
                <a:spcPct val="90000"/>
              </a:lnSpc>
              <a:spcAft>
                <a:spcPts val="600"/>
              </a:spcAft>
            </a:pPr>
            <a:r>
              <a:rPr lang="en-US" sz="1400" dirty="0">
                <a:latin typeface="Twinkl" panose="02000000000000000000" pitchFamily="2" charset="0"/>
              </a:rPr>
              <a:t>The specific areas include; </a:t>
            </a:r>
          </a:p>
          <a:p>
            <a:pPr indent="-228600">
              <a:lnSpc>
                <a:spcPct val="90000"/>
              </a:lnSpc>
              <a:spcAft>
                <a:spcPts val="600"/>
              </a:spcAft>
              <a:buFont typeface="Arial" panose="020B0604020202020204" pitchFamily="34" charset="0"/>
              <a:buChar char="•"/>
            </a:pPr>
            <a:r>
              <a:rPr lang="en-US" sz="1400" dirty="0">
                <a:latin typeface="Twinkl" panose="02000000000000000000" pitchFamily="2" charset="0"/>
              </a:rPr>
              <a:t>Literacy </a:t>
            </a:r>
          </a:p>
          <a:p>
            <a:pPr indent="-228600">
              <a:lnSpc>
                <a:spcPct val="90000"/>
              </a:lnSpc>
              <a:spcAft>
                <a:spcPts val="600"/>
              </a:spcAft>
              <a:buFont typeface="Arial" panose="020B0604020202020204" pitchFamily="34" charset="0"/>
              <a:buChar char="•"/>
            </a:pPr>
            <a:r>
              <a:rPr lang="en-US" sz="1400" dirty="0" err="1">
                <a:latin typeface="Twinkl" panose="02000000000000000000" pitchFamily="2" charset="0"/>
              </a:rPr>
              <a:t>Maths</a:t>
            </a:r>
            <a:r>
              <a:rPr lang="en-US" sz="1400" dirty="0">
                <a:latin typeface="Twinkl" panose="02000000000000000000" pitchFamily="2" charset="0"/>
              </a:rPr>
              <a:t> </a:t>
            </a:r>
          </a:p>
          <a:p>
            <a:pPr indent="-228600">
              <a:lnSpc>
                <a:spcPct val="90000"/>
              </a:lnSpc>
              <a:spcAft>
                <a:spcPts val="600"/>
              </a:spcAft>
              <a:buFont typeface="Arial" panose="020B0604020202020204" pitchFamily="34" charset="0"/>
              <a:buChar char="•"/>
            </a:pPr>
            <a:r>
              <a:rPr lang="en-US" sz="1400" dirty="0">
                <a:latin typeface="Twinkl" panose="02000000000000000000" pitchFamily="2" charset="0"/>
              </a:rPr>
              <a:t>Understanding the world </a:t>
            </a:r>
          </a:p>
          <a:p>
            <a:pPr indent="-228600">
              <a:lnSpc>
                <a:spcPct val="90000"/>
              </a:lnSpc>
              <a:spcAft>
                <a:spcPts val="600"/>
              </a:spcAft>
              <a:buFont typeface="Arial" panose="020B0604020202020204" pitchFamily="34" charset="0"/>
              <a:buChar char="•"/>
            </a:pPr>
            <a:r>
              <a:rPr lang="en-US" sz="1400" dirty="0">
                <a:latin typeface="Twinkl" panose="02000000000000000000" pitchFamily="2" charset="0"/>
              </a:rPr>
              <a:t>Expressive arts and design </a:t>
            </a:r>
          </a:p>
          <a:p>
            <a:pPr indent="-228600">
              <a:lnSpc>
                <a:spcPct val="90000"/>
              </a:lnSpc>
              <a:spcAft>
                <a:spcPts val="600"/>
              </a:spcAft>
              <a:buFont typeface="Arial" panose="020B0604020202020204" pitchFamily="34" charset="0"/>
              <a:buChar char="•"/>
            </a:pPr>
            <a:endParaRPr lang="en-US" sz="1400" dirty="0">
              <a:latin typeface="Twinkl" panose="02000000000000000000" pitchFamily="2" charset="0"/>
            </a:endParaRPr>
          </a:p>
          <a:p>
            <a:pPr>
              <a:lnSpc>
                <a:spcPct val="90000"/>
              </a:lnSpc>
              <a:spcAft>
                <a:spcPts val="600"/>
              </a:spcAft>
            </a:pPr>
            <a:r>
              <a:rPr lang="en-US" sz="1400" dirty="0">
                <a:latin typeface="Twinkl" panose="02000000000000000000" pitchFamily="2" charset="0"/>
              </a:rPr>
              <a:t>Throughout the year we plan and deliver an engaging curriculum that supports your child’s development in all these areas. At the end of the year, we assess against the Early Learning Goals. </a:t>
            </a:r>
          </a:p>
        </p:txBody>
      </p:sp>
      <p:sp>
        <p:nvSpPr>
          <p:cNvPr id="3" name="TextBox 2">
            <a:extLst>
              <a:ext uri="{FF2B5EF4-FFF2-40B4-BE49-F238E27FC236}">
                <a16:creationId xmlns:a16="http://schemas.microsoft.com/office/drawing/2014/main" id="{EFA43F34-5720-4E8F-8C2F-F86FAFDCEB57}"/>
              </a:ext>
            </a:extLst>
          </p:cNvPr>
          <p:cNvSpPr txBox="1"/>
          <p:nvPr/>
        </p:nvSpPr>
        <p:spPr>
          <a:xfrm>
            <a:off x="737408" y="2486025"/>
            <a:ext cx="10248940" cy="365615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spTree>
    <p:extLst>
      <p:ext uri="{BB962C8B-B14F-4D97-AF65-F5344CB8AC3E}">
        <p14:creationId xmlns:p14="http://schemas.microsoft.com/office/powerpoint/2010/main" val="38796172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32">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808638" y="386930"/>
            <a:ext cx="9236700" cy="118895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kern="1200">
                <a:solidFill>
                  <a:schemeClr val="tx1"/>
                </a:solidFill>
                <a:latin typeface="+mj-lt"/>
                <a:ea typeface="+mj-ea"/>
                <a:cs typeface="+mj-cs"/>
              </a:rPr>
              <a:t>Getting ready to learn</a:t>
            </a:r>
          </a:p>
        </p:txBody>
      </p:sp>
      <p:grpSp>
        <p:nvGrpSpPr>
          <p:cNvPr id="45" name="Group 34">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46" name="Rectangle 35">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36">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9" name="Rectangle 3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6EB9747-2258-49F3-8C62-BF823221C498}"/>
              </a:ext>
            </a:extLst>
          </p:cNvPr>
          <p:cNvSpPr txBox="1"/>
          <p:nvPr/>
        </p:nvSpPr>
        <p:spPr>
          <a:xfrm>
            <a:off x="793660" y="2599509"/>
            <a:ext cx="10143668" cy="3435531"/>
          </a:xfrm>
          <a:prstGeom prst="rect">
            <a:avLst/>
          </a:prstGeom>
        </p:spPr>
        <p:txBody>
          <a:bodyPr vert="horz" lIns="91440" tIns="45720" rIns="91440" bIns="45720" rtlCol="0" anchor="ctr">
            <a:normAutofit fontScale="92500" lnSpcReduction="20000"/>
          </a:bodyPr>
          <a:lstStyle/>
          <a:p>
            <a:pPr>
              <a:lnSpc>
                <a:spcPct val="90000"/>
              </a:lnSpc>
              <a:spcAft>
                <a:spcPts val="600"/>
              </a:spcAft>
            </a:pPr>
            <a:r>
              <a:rPr lang="en-US" sz="1700" b="1" dirty="0">
                <a:latin typeface="Twinkl" panose="02000000000000000000" pitchFamily="2" charset="0"/>
              </a:rPr>
              <a:t>Speaking and listening </a:t>
            </a:r>
          </a:p>
          <a:p>
            <a:pPr marL="285750" indent="-228600">
              <a:lnSpc>
                <a:spcPct val="90000"/>
              </a:lnSpc>
              <a:spcAft>
                <a:spcPts val="600"/>
              </a:spcAft>
              <a:buFont typeface="Arial" panose="020B0604020202020204" pitchFamily="34" charset="0"/>
              <a:buChar char="•"/>
            </a:pPr>
            <a:r>
              <a:rPr lang="en-US" sz="1700" dirty="0">
                <a:latin typeface="Twinkl" panose="02000000000000000000" pitchFamily="2" charset="0"/>
              </a:rPr>
              <a:t>Taking turns to talk </a:t>
            </a:r>
          </a:p>
          <a:p>
            <a:pPr marL="285750" indent="-228600">
              <a:lnSpc>
                <a:spcPct val="90000"/>
              </a:lnSpc>
              <a:spcAft>
                <a:spcPts val="600"/>
              </a:spcAft>
              <a:buFont typeface="Arial" panose="020B0604020202020204" pitchFamily="34" charset="0"/>
              <a:buChar char="•"/>
            </a:pPr>
            <a:r>
              <a:rPr lang="en-US" sz="1700" dirty="0">
                <a:latin typeface="Twinkl" panose="02000000000000000000" pitchFamily="2" charset="0"/>
              </a:rPr>
              <a:t> Listening for short periods. </a:t>
            </a:r>
          </a:p>
          <a:p>
            <a:pPr marL="285750" indent="-228600">
              <a:lnSpc>
                <a:spcPct val="90000"/>
              </a:lnSpc>
              <a:spcAft>
                <a:spcPts val="600"/>
              </a:spcAft>
              <a:buFont typeface="Arial" panose="020B0604020202020204" pitchFamily="34" charset="0"/>
              <a:buChar char="•"/>
            </a:pPr>
            <a:r>
              <a:rPr lang="en-US" sz="1700" dirty="0">
                <a:latin typeface="Twinkl" panose="02000000000000000000" pitchFamily="2" charset="0"/>
              </a:rPr>
              <a:t>Holding a conversation. </a:t>
            </a:r>
          </a:p>
          <a:p>
            <a:pPr marL="57150">
              <a:lnSpc>
                <a:spcPct val="90000"/>
              </a:lnSpc>
              <a:spcAft>
                <a:spcPts val="600"/>
              </a:spcAft>
            </a:pPr>
            <a:endParaRPr lang="en-US" sz="1700" dirty="0">
              <a:latin typeface="Twinkl" panose="02000000000000000000" pitchFamily="2" charset="0"/>
            </a:endParaRPr>
          </a:p>
          <a:p>
            <a:pPr>
              <a:lnSpc>
                <a:spcPct val="90000"/>
              </a:lnSpc>
              <a:spcAft>
                <a:spcPts val="600"/>
              </a:spcAft>
            </a:pPr>
            <a:r>
              <a:rPr lang="en-US" sz="1700" dirty="0">
                <a:latin typeface="Twinkl" panose="02000000000000000000" pitchFamily="2" charset="0"/>
              </a:rPr>
              <a:t>These habits will help children to build up relationships, negotiate resources, extend play. </a:t>
            </a:r>
          </a:p>
          <a:p>
            <a:pPr>
              <a:lnSpc>
                <a:spcPct val="90000"/>
              </a:lnSpc>
              <a:spcAft>
                <a:spcPts val="600"/>
              </a:spcAft>
            </a:pPr>
            <a:endParaRPr lang="en-US" sz="1700" dirty="0">
              <a:latin typeface="Twinkl" panose="02000000000000000000" pitchFamily="2" charset="0"/>
            </a:endParaRPr>
          </a:p>
          <a:p>
            <a:pPr>
              <a:lnSpc>
                <a:spcPct val="90000"/>
              </a:lnSpc>
              <a:spcAft>
                <a:spcPts val="600"/>
              </a:spcAft>
            </a:pPr>
            <a:r>
              <a:rPr lang="en-US" sz="1700" b="1" dirty="0" err="1">
                <a:latin typeface="Twinkl" panose="02000000000000000000" pitchFamily="2" charset="0"/>
              </a:rPr>
              <a:t>Behaviour</a:t>
            </a:r>
            <a:r>
              <a:rPr lang="en-US" sz="1700" dirty="0">
                <a:latin typeface="Twinkl" panose="02000000000000000000" pitchFamily="2" charset="0"/>
              </a:rPr>
              <a:t> </a:t>
            </a:r>
          </a:p>
          <a:p>
            <a:pPr marL="285750" indent="-228600">
              <a:lnSpc>
                <a:spcPct val="90000"/>
              </a:lnSpc>
              <a:spcAft>
                <a:spcPts val="600"/>
              </a:spcAft>
              <a:buFont typeface="Arial" panose="020B0604020202020204" pitchFamily="34" charset="0"/>
              <a:buChar char="•"/>
            </a:pPr>
            <a:r>
              <a:rPr lang="en-US" sz="1700" dirty="0">
                <a:latin typeface="Twinkl" panose="02000000000000000000" pitchFamily="2" charset="0"/>
              </a:rPr>
              <a:t>Boundaries/following rules </a:t>
            </a:r>
          </a:p>
          <a:p>
            <a:pPr marL="285750" indent="-228600">
              <a:lnSpc>
                <a:spcPct val="90000"/>
              </a:lnSpc>
              <a:spcAft>
                <a:spcPts val="600"/>
              </a:spcAft>
              <a:buFont typeface="Arial" panose="020B0604020202020204" pitchFamily="34" charset="0"/>
              <a:buChar char="•"/>
            </a:pPr>
            <a:r>
              <a:rPr lang="en-US" sz="1700" dirty="0">
                <a:latin typeface="Twinkl" panose="02000000000000000000" pitchFamily="2" charset="0"/>
              </a:rPr>
              <a:t>Consistent routines – particularly when it comes to sleeping/bedtime </a:t>
            </a:r>
          </a:p>
          <a:p>
            <a:pPr marL="285750" indent="-228600">
              <a:lnSpc>
                <a:spcPct val="90000"/>
              </a:lnSpc>
              <a:spcAft>
                <a:spcPts val="600"/>
              </a:spcAft>
              <a:buFont typeface="Arial" panose="020B0604020202020204" pitchFamily="34" charset="0"/>
              <a:buChar char="•"/>
            </a:pPr>
            <a:r>
              <a:rPr lang="en-US" sz="1700" dirty="0">
                <a:latin typeface="Twinkl" panose="02000000000000000000" pitchFamily="2" charset="0"/>
              </a:rPr>
              <a:t>Manners (please and thank you) </a:t>
            </a:r>
          </a:p>
          <a:p>
            <a:pPr marL="57150">
              <a:lnSpc>
                <a:spcPct val="90000"/>
              </a:lnSpc>
              <a:spcAft>
                <a:spcPts val="600"/>
              </a:spcAft>
            </a:pPr>
            <a:endParaRPr lang="en-US" sz="1700" dirty="0">
              <a:latin typeface="Twinkl" panose="02000000000000000000" pitchFamily="2" charset="0"/>
            </a:endParaRPr>
          </a:p>
          <a:p>
            <a:pPr>
              <a:lnSpc>
                <a:spcPct val="90000"/>
              </a:lnSpc>
              <a:spcAft>
                <a:spcPts val="600"/>
              </a:spcAft>
            </a:pPr>
            <a:r>
              <a:rPr lang="en-US" sz="1700" dirty="0">
                <a:latin typeface="Twinkl" panose="02000000000000000000" pitchFamily="2" charset="0"/>
              </a:rPr>
              <a:t>We need your support to reinforce rules at home. We are also here to support you too. Please talk to us</a:t>
            </a:r>
          </a:p>
        </p:txBody>
      </p:sp>
      <p:sp>
        <p:nvSpPr>
          <p:cNvPr id="3" name="TextBox 2">
            <a:extLst>
              <a:ext uri="{FF2B5EF4-FFF2-40B4-BE49-F238E27FC236}">
                <a16:creationId xmlns:a16="http://schemas.microsoft.com/office/drawing/2014/main" id="{EFA43F34-5720-4E8F-8C2F-F86FAFDCEB57}"/>
              </a:ext>
            </a:extLst>
          </p:cNvPr>
          <p:cNvSpPr txBox="1"/>
          <p:nvPr/>
        </p:nvSpPr>
        <p:spPr>
          <a:xfrm>
            <a:off x="737408" y="2486025"/>
            <a:ext cx="10248940" cy="3656155"/>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spTree>
    <p:extLst>
      <p:ext uri="{BB962C8B-B14F-4D97-AF65-F5344CB8AC3E}">
        <p14:creationId xmlns:p14="http://schemas.microsoft.com/office/powerpoint/2010/main" val="15861881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2">
            <a:extLst>
              <a:ext uri="{FF2B5EF4-FFF2-40B4-BE49-F238E27FC236}">
                <a16:creationId xmlns:a16="http://schemas.microsoft.com/office/drawing/2014/main" id="{AE47195D-EC06-4298-8805-0F0D659976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9267909" y="2023110"/>
            <a:ext cx="2469624" cy="28460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700">
                <a:latin typeface="Twinkl" panose="02000000000000000000" pitchFamily="2" charset="0"/>
                <a:ea typeface="+mj-ea"/>
                <a:cs typeface="+mj-cs"/>
              </a:rPr>
              <a:t>Being prepared for school</a:t>
            </a:r>
            <a:endParaRPr lang="en-US" sz="3700" dirty="0">
              <a:latin typeface="Twinkl" panose="02000000000000000000" pitchFamily="2" charset="0"/>
              <a:ea typeface="+mj-ea"/>
              <a:cs typeface="+mj-cs"/>
            </a:endParaRPr>
          </a:p>
        </p:txBody>
      </p:sp>
      <p:sp>
        <p:nvSpPr>
          <p:cNvPr id="40" name="Rectangle 34">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A43F34-5720-4E8F-8C2F-F86FAFDCEB57}"/>
              </a:ext>
            </a:extLst>
          </p:cNvPr>
          <p:cNvSpPr txBox="1"/>
          <p:nvPr/>
        </p:nvSpPr>
        <p:spPr>
          <a:xfrm>
            <a:off x="1045028" y="3017522"/>
            <a:ext cx="9941319" cy="31246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sp>
        <p:nvSpPr>
          <p:cNvPr id="11" name="TextBox 10">
            <a:extLst>
              <a:ext uri="{FF2B5EF4-FFF2-40B4-BE49-F238E27FC236}">
                <a16:creationId xmlns:a16="http://schemas.microsoft.com/office/drawing/2014/main" id="{6ABF41FA-DAC4-4654-B464-482AE5BC06EF}"/>
              </a:ext>
            </a:extLst>
          </p:cNvPr>
          <p:cNvSpPr txBox="1"/>
          <p:nvPr/>
        </p:nvSpPr>
        <p:spPr>
          <a:xfrm>
            <a:off x="676275" y="980204"/>
            <a:ext cx="7385982" cy="4893647"/>
          </a:xfrm>
          <a:prstGeom prst="rect">
            <a:avLst/>
          </a:prstGeom>
          <a:noFill/>
        </p:spPr>
        <p:txBody>
          <a:bodyPr wrap="square">
            <a:spAutoFit/>
          </a:bodyPr>
          <a:lstStyle/>
          <a:p>
            <a:r>
              <a:rPr lang="en-GB" sz="2400" b="1">
                <a:latin typeface="Twinkl" panose="02000000000000000000" pitchFamily="2" charset="0"/>
              </a:rPr>
              <a:t>Being independent- </a:t>
            </a:r>
            <a:r>
              <a:rPr lang="en-GB" sz="2400">
                <a:latin typeface="Twinkl" panose="02000000000000000000" pitchFamily="2" charset="0"/>
              </a:rPr>
              <a:t>Here are some of the key skills we would hope your child is on the way to being able to do before starting school;</a:t>
            </a:r>
          </a:p>
          <a:p>
            <a:endParaRPr lang="en-GB" sz="2400">
              <a:latin typeface="Twinkl" panose="02000000000000000000" pitchFamily="2" charset="0"/>
            </a:endParaRPr>
          </a:p>
          <a:p>
            <a:pPr marL="285750" indent="-285750">
              <a:buFont typeface="Wingdings" panose="05000000000000000000" pitchFamily="2" charset="2"/>
              <a:buChar char="v"/>
            </a:pPr>
            <a:r>
              <a:rPr lang="en-GB" sz="2400">
                <a:latin typeface="Twinkl" panose="02000000000000000000" pitchFamily="2" charset="0"/>
              </a:rPr>
              <a:t>Dress and undress themselves (within reason) </a:t>
            </a:r>
          </a:p>
          <a:p>
            <a:pPr marL="285750" indent="-285750">
              <a:buFont typeface="Wingdings" panose="05000000000000000000" pitchFamily="2" charset="2"/>
              <a:buChar char="v"/>
            </a:pPr>
            <a:r>
              <a:rPr lang="en-GB" sz="2400">
                <a:latin typeface="Twinkl" panose="02000000000000000000" pitchFamily="2" charset="0"/>
              </a:rPr>
              <a:t>Use the toilet independently and ask to go there </a:t>
            </a:r>
          </a:p>
          <a:p>
            <a:pPr marL="285750" indent="-285750">
              <a:buFont typeface="Wingdings" panose="05000000000000000000" pitchFamily="2" charset="2"/>
              <a:buChar char="v"/>
            </a:pPr>
            <a:r>
              <a:rPr lang="en-GB" sz="2400">
                <a:latin typeface="Twinkl" panose="02000000000000000000" pitchFamily="2" charset="0"/>
              </a:rPr>
              <a:t>Tidy up after himself/herself  Recognise their own name (Please tell us if their name is abbreviated in any way)</a:t>
            </a:r>
          </a:p>
          <a:p>
            <a:pPr marL="285750" indent="-285750">
              <a:buFont typeface="Wingdings" panose="05000000000000000000" pitchFamily="2" charset="2"/>
              <a:buChar char="v"/>
            </a:pPr>
            <a:r>
              <a:rPr lang="en-GB" sz="2400">
                <a:latin typeface="Twinkl" panose="02000000000000000000" pitchFamily="2" charset="0"/>
              </a:rPr>
              <a:t> Share toys and equipment  Handle a pencil  Sing some nursery rhymes </a:t>
            </a:r>
          </a:p>
          <a:p>
            <a:pPr marL="285750" indent="-285750">
              <a:buFont typeface="Wingdings" panose="05000000000000000000" pitchFamily="2" charset="2"/>
              <a:buChar char="v"/>
            </a:pPr>
            <a:r>
              <a:rPr lang="en-GB" sz="2400">
                <a:latin typeface="Twinkl" panose="02000000000000000000" pitchFamily="2" charset="0"/>
              </a:rPr>
              <a:t>Practise counting to 10 </a:t>
            </a:r>
          </a:p>
          <a:p>
            <a:pPr marL="285750" indent="-285750">
              <a:buFont typeface="Wingdings" panose="05000000000000000000" pitchFamily="2" charset="2"/>
              <a:buChar char="v"/>
            </a:pPr>
            <a:r>
              <a:rPr lang="en-GB" sz="2400">
                <a:latin typeface="Twinkl" panose="02000000000000000000" pitchFamily="2" charset="0"/>
              </a:rPr>
              <a:t>Listen well and follow simple instructions </a:t>
            </a:r>
            <a:endParaRPr lang="en-GB" sz="2400" dirty="0">
              <a:latin typeface="Twinkl" panose="02000000000000000000" pitchFamily="2" charset="0"/>
            </a:endParaRPr>
          </a:p>
        </p:txBody>
      </p:sp>
    </p:spTree>
    <p:extLst>
      <p:ext uri="{BB962C8B-B14F-4D97-AF65-F5344CB8AC3E}">
        <p14:creationId xmlns:p14="http://schemas.microsoft.com/office/powerpoint/2010/main" val="15110370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793662" y="386930"/>
            <a:ext cx="10066122" cy="1298448"/>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u="sng" kern="1200">
                <a:solidFill>
                  <a:schemeClr val="tx1"/>
                </a:solidFill>
                <a:latin typeface="+mj-lt"/>
                <a:ea typeface="+mj-ea"/>
                <a:cs typeface="+mj-cs"/>
              </a:rPr>
              <a:t>A day in our classroom</a:t>
            </a:r>
            <a:endParaRPr lang="en-US" sz="4800" kern="1200" dirty="0">
              <a:solidFill>
                <a:schemeClr val="tx1"/>
              </a:solidFill>
              <a:latin typeface="+mj-lt"/>
              <a:ea typeface="+mj-ea"/>
              <a:cs typeface="+mj-cs"/>
            </a:endParaRPr>
          </a:p>
        </p:txBody>
      </p:sp>
      <p:sp>
        <p:nvSpPr>
          <p:cNvPr id="24" name="Rectangle 23">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CC3D9236-F241-4B90-B3B7-970F0E9844EA}"/>
              </a:ext>
            </a:extLst>
          </p:cNvPr>
          <p:cNvSpPr txBox="1"/>
          <p:nvPr/>
        </p:nvSpPr>
        <p:spPr>
          <a:xfrm>
            <a:off x="548109" y="2437735"/>
            <a:ext cx="4876903" cy="3760764"/>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000" b="1" dirty="0"/>
              <a:t>08:45</a:t>
            </a:r>
            <a:r>
              <a:rPr lang="en-US" sz="2000" dirty="0"/>
              <a:t> Registration</a:t>
            </a:r>
          </a:p>
          <a:p>
            <a:pPr indent="-228600">
              <a:lnSpc>
                <a:spcPct val="90000"/>
              </a:lnSpc>
              <a:spcAft>
                <a:spcPts val="600"/>
              </a:spcAft>
              <a:buFont typeface="Arial" panose="020B0604020202020204" pitchFamily="34" charset="0"/>
              <a:buChar char="•"/>
            </a:pPr>
            <a:r>
              <a:rPr lang="en-US" sz="2000" b="1" dirty="0"/>
              <a:t>08:55</a:t>
            </a:r>
            <a:r>
              <a:rPr lang="en-US" sz="2000" dirty="0"/>
              <a:t> Collective worship</a:t>
            </a:r>
          </a:p>
          <a:p>
            <a:pPr indent="-228600">
              <a:lnSpc>
                <a:spcPct val="90000"/>
              </a:lnSpc>
              <a:spcAft>
                <a:spcPts val="600"/>
              </a:spcAft>
              <a:buFont typeface="Arial" panose="020B0604020202020204" pitchFamily="34" charset="0"/>
              <a:buChar char="•"/>
            </a:pPr>
            <a:r>
              <a:rPr lang="en-US" sz="2000" b="1" dirty="0"/>
              <a:t>09:15</a:t>
            </a:r>
            <a:r>
              <a:rPr lang="en-US" sz="2000" dirty="0"/>
              <a:t> Maths, continuous provision </a:t>
            </a:r>
          </a:p>
          <a:p>
            <a:pPr indent="-228600">
              <a:lnSpc>
                <a:spcPct val="90000"/>
              </a:lnSpc>
              <a:spcAft>
                <a:spcPts val="600"/>
              </a:spcAft>
              <a:buFont typeface="Arial" panose="020B0604020202020204" pitchFamily="34" charset="0"/>
              <a:buChar char="•"/>
            </a:pPr>
            <a:r>
              <a:rPr lang="en-US" sz="2000" b="1" dirty="0"/>
              <a:t>10:15 </a:t>
            </a:r>
            <a:r>
              <a:rPr lang="en-US" sz="2000" dirty="0"/>
              <a:t>Break time</a:t>
            </a:r>
          </a:p>
          <a:p>
            <a:pPr indent="-228600">
              <a:lnSpc>
                <a:spcPct val="90000"/>
              </a:lnSpc>
              <a:spcAft>
                <a:spcPts val="600"/>
              </a:spcAft>
              <a:buFont typeface="Arial" panose="020B0604020202020204" pitchFamily="34" charset="0"/>
              <a:buChar char="•"/>
            </a:pPr>
            <a:r>
              <a:rPr lang="en-US" sz="2000" b="1" dirty="0"/>
              <a:t>10:30</a:t>
            </a:r>
            <a:r>
              <a:rPr lang="en-US" sz="2000" dirty="0"/>
              <a:t> phonics,</a:t>
            </a:r>
          </a:p>
          <a:p>
            <a:pPr indent="-228600">
              <a:lnSpc>
                <a:spcPct val="90000"/>
              </a:lnSpc>
              <a:spcAft>
                <a:spcPts val="600"/>
              </a:spcAft>
              <a:buFont typeface="Arial" panose="020B0604020202020204" pitchFamily="34" charset="0"/>
              <a:buChar char="•"/>
            </a:pPr>
            <a:r>
              <a:rPr lang="en-US" sz="2000" b="1" dirty="0"/>
              <a:t>11:15 </a:t>
            </a:r>
            <a:r>
              <a:rPr lang="en-US" sz="2000" dirty="0"/>
              <a:t>English, continuous provision</a:t>
            </a:r>
          </a:p>
          <a:p>
            <a:pPr indent="-228600">
              <a:lnSpc>
                <a:spcPct val="90000"/>
              </a:lnSpc>
              <a:spcAft>
                <a:spcPts val="600"/>
              </a:spcAft>
              <a:buFont typeface="Arial" panose="020B0604020202020204" pitchFamily="34" charset="0"/>
              <a:buChar char="•"/>
            </a:pPr>
            <a:r>
              <a:rPr lang="en-US" sz="2000" b="1" dirty="0"/>
              <a:t>12:00-12:45</a:t>
            </a:r>
            <a:r>
              <a:rPr lang="en-US" sz="2000" dirty="0"/>
              <a:t> Lunchtime.</a:t>
            </a:r>
          </a:p>
          <a:p>
            <a:pPr indent="-228600">
              <a:lnSpc>
                <a:spcPct val="90000"/>
              </a:lnSpc>
              <a:spcAft>
                <a:spcPts val="600"/>
              </a:spcAft>
              <a:buFont typeface="Arial" panose="020B0604020202020204" pitchFamily="34" charset="0"/>
              <a:buChar char="•"/>
            </a:pPr>
            <a:r>
              <a:rPr lang="en-US" sz="2000" dirty="0"/>
              <a:t>KS1 eat second sitting.</a:t>
            </a:r>
          </a:p>
        </p:txBody>
      </p:sp>
      <p:sp>
        <p:nvSpPr>
          <p:cNvPr id="28" name="Rectangle 27">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A43F34-5720-4E8F-8C2F-F86FAFDCEB57}"/>
              </a:ext>
            </a:extLst>
          </p:cNvPr>
          <p:cNvSpPr txBox="1"/>
          <p:nvPr/>
        </p:nvSpPr>
        <p:spPr>
          <a:xfrm>
            <a:off x="1045028" y="3017522"/>
            <a:ext cx="9941319" cy="31246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pic>
        <p:nvPicPr>
          <p:cNvPr id="7" name="Picture 6">
            <a:extLst>
              <a:ext uri="{FF2B5EF4-FFF2-40B4-BE49-F238E27FC236}">
                <a16:creationId xmlns:a16="http://schemas.microsoft.com/office/drawing/2014/main" id="{97F09DB8-1CD4-4A7E-B454-32EE6171FA80}"/>
              </a:ext>
            </a:extLst>
          </p:cNvPr>
          <p:cNvPicPr>
            <a:picLocks noChangeAspect="1"/>
          </p:cNvPicPr>
          <p:nvPr/>
        </p:nvPicPr>
        <p:blipFill>
          <a:blip r:embed="rId2"/>
          <a:stretch>
            <a:fillRect/>
          </a:stretch>
        </p:blipFill>
        <p:spPr>
          <a:xfrm>
            <a:off x="5126491" y="2441053"/>
            <a:ext cx="5657578" cy="3792041"/>
          </a:xfrm>
          <a:prstGeom prst="rect">
            <a:avLst/>
          </a:prstGeom>
        </p:spPr>
      </p:pic>
    </p:spTree>
    <p:extLst>
      <p:ext uri="{BB962C8B-B14F-4D97-AF65-F5344CB8AC3E}">
        <p14:creationId xmlns:p14="http://schemas.microsoft.com/office/powerpoint/2010/main" val="31838817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6E0A21-81AC-45E4-9D49-EBB3DB9D661E}"/>
              </a:ext>
            </a:extLst>
          </p:cNvPr>
          <p:cNvSpPr>
            <a:spLocks noGrp="1"/>
          </p:cNvSpPr>
          <p:nvPr>
            <p:ph type="title"/>
          </p:nvPr>
        </p:nvSpPr>
        <p:spPr>
          <a:xfrm>
            <a:off x="645065" y="1463040"/>
            <a:ext cx="3796306" cy="2690949"/>
          </a:xfrm>
        </p:spPr>
        <p:txBody>
          <a:bodyPr vert="horz" lIns="91440" tIns="45720" rIns="91440" bIns="45720" rtlCol="0" anchor="t">
            <a:normAutofit/>
          </a:bodyPr>
          <a:lstStyle/>
          <a:p>
            <a:r>
              <a:rPr lang="en-US" sz="4800" kern="1200" dirty="0">
                <a:solidFill>
                  <a:schemeClr val="tx1"/>
                </a:solidFill>
                <a:latin typeface="+mj-lt"/>
                <a:ea typeface="+mj-ea"/>
                <a:cs typeface="+mj-cs"/>
              </a:rPr>
              <a:t>Transition</a:t>
            </a:r>
          </a:p>
        </p:txBody>
      </p:sp>
      <p:grpSp>
        <p:nvGrpSpPr>
          <p:cNvPr id="11" name="Group 10">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83AD4D33-EBA5-4271-B6A2-B1EAFF34139E}"/>
              </a:ext>
            </a:extLst>
          </p:cNvPr>
          <p:cNvSpPr>
            <a:spLocks noGrp="1"/>
          </p:cNvSpPr>
          <p:nvPr>
            <p:ph type="body" sz="half" idx="2"/>
          </p:nvPr>
        </p:nvSpPr>
        <p:spPr>
          <a:xfrm>
            <a:off x="5656218" y="1463039"/>
            <a:ext cx="5542387" cy="4300447"/>
          </a:xfrm>
        </p:spPr>
        <p:txBody>
          <a:bodyPr vert="horz" lIns="91440" tIns="45720" rIns="91440" bIns="45720" rtlCol="0" anchor="t">
            <a:normAutofit/>
          </a:bodyPr>
          <a:lstStyle/>
          <a:p>
            <a:r>
              <a:rPr lang="en-GB" sz="1800" dirty="0">
                <a:latin typeface="Comic Sans MS" panose="030F0702030302020204" pitchFamily="66" charset="0"/>
                <a:ea typeface="Times New Roman" panose="02020603050405020304" pitchFamily="18" charset="0"/>
              </a:rPr>
              <a:t>Once your child gains a place in our school, I will </a:t>
            </a:r>
            <a:r>
              <a:rPr lang="en-GB" sz="1800" dirty="0">
                <a:effectLst/>
                <a:latin typeface="Comic Sans MS" panose="030F0702030302020204" pitchFamily="66" charset="0"/>
                <a:ea typeface="Times New Roman" panose="02020603050405020304" pitchFamily="18" charset="0"/>
              </a:rPr>
              <a:t>arrange meetings with each family in your own home </a:t>
            </a:r>
            <a:r>
              <a:rPr lang="en-GB" sz="1800" dirty="0">
                <a:latin typeface="Comic Sans MS" panose="030F0702030302020204" pitchFamily="66" charset="0"/>
                <a:ea typeface="Times New Roman" panose="02020603050405020304" pitchFamily="18" charset="0"/>
              </a:rPr>
              <a:t>during</a:t>
            </a:r>
            <a:r>
              <a:rPr lang="en-GB" sz="1800" dirty="0">
                <a:effectLst/>
                <a:latin typeface="Comic Sans MS" panose="030F0702030302020204" pitchFamily="66" charset="0"/>
                <a:ea typeface="Times New Roman" panose="02020603050405020304" pitchFamily="18" charset="0"/>
              </a:rPr>
              <a:t> the summer term prior to starting school. I will support the completion of paperwork if needed and provide information on the induction process, as well as introducing myself to your child during this meeting. </a:t>
            </a:r>
          </a:p>
          <a:p>
            <a:r>
              <a:rPr lang="en-GB" sz="1800" dirty="0">
                <a:latin typeface="Comic Sans MS" panose="030F0702030302020204" pitchFamily="66" charset="0"/>
                <a:ea typeface="Times New Roman" panose="02020603050405020304" pitchFamily="18" charset="0"/>
              </a:rPr>
              <a:t>In addition to this, </a:t>
            </a:r>
            <a:r>
              <a:rPr lang="en-GB" sz="1800" dirty="0">
                <a:latin typeface="Comic Sans MS" panose="030F0702030302020204" pitchFamily="66" charset="0"/>
                <a:ea typeface="Times New Roman" panose="02020603050405020304" pitchFamily="18" charset="0"/>
                <a:cs typeface="Times New Roman" panose="02020603050405020304" pitchFamily="18" charset="0"/>
              </a:rPr>
              <a:t>t</a:t>
            </a:r>
            <a:r>
              <a:rPr lang="en-GB" sz="1800" dirty="0">
                <a:effectLst/>
                <a:latin typeface="Comic Sans MS" panose="030F0702030302020204" pitchFamily="66" charset="0"/>
                <a:ea typeface="Times New Roman" panose="02020603050405020304" pitchFamily="18" charset="0"/>
                <a:cs typeface="Times New Roman" panose="02020603050405020304" pitchFamily="18" charset="0"/>
              </a:rPr>
              <a:t>wo visits by all children to reception class are held on afternoons near the end of the summer term prior to admission, as well as a Teddies Picnic afternoon. I will also visit the feeder nurseries </a:t>
            </a:r>
            <a:r>
              <a:rPr lang="en-GB" sz="1800" dirty="0">
                <a:effectLst/>
                <a:latin typeface="Comic Sans MS" panose="030F0702030302020204" pitchFamily="66" charset="0"/>
                <a:ea typeface="Times New Roman" panose="02020603050405020304" pitchFamily="18" charset="0"/>
              </a:rPr>
              <a:t>to meet with key workers and children. Whilst here I will read the children stories about starting school, interact and observe the children </a:t>
            </a:r>
            <a:r>
              <a:rPr lang="en-GB" sz="1800" dirty="0">
                <a:latin typeface="Comic Sans MS" panose="030F0702030302020204" pitchFamily="66" charset="0"/>
                <a:ea typeface="Times New Roman" panose="02020603050405020304" pitchFamily="18" charset="0"/>
              </a:rPr>
              <a:t>whilst in a setting familiar setting to school.</a:t>
            </a:r>
            <a:endParaRPr lang="en-GB" sz="1800" dirty="0">
              <a:effectLst/>
              <a:latin typeface="Times New Roman" panose="02020603050405020304" pitchFamily="18" charset="0"/>
              <a:ea typeface="Times New Roman" panose="02020603050405020304" pitchFamily="18" charset="0"/>
            </a:endParaRPr>
          </a:p>
          <a:p>
            <a:endParaRPr lang="en-GB" sz="1800" dirty="0">
              <a:effectLst/>
              <a:latin typeface="Comic Sans MS" panose="030F0702030302020204" pitchFamily="66" charset="0"/>
              <a:ea typeface="Times New Roman" panose="02020603050405020304" pitchFamily="18" charset="0"/>
              <a:cs typeface="Times New Roman" panose="02020603050405020304" pitchFamily="18" charset="0"/>
            </a:endParaRPr>
          </a:p>
          <a:p>
            <a:endParaRPr lang="en-GB" sz="1800" dirty="0">
              <a:latin typeface="Comic Sans MS" panose="030F0702030302020204" pitchFamily="66" charset="0"/>
              <a:ea typeface="Times New Roman" panose="02020603050405020304" pitchFamily="18" charset="0"/>
              <a:cs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endParaRPr lang="en-US" sz="2200" dirty="0"/>
          </a:p>
        </p:txBody>
      </p:sp>
      <p:pic>
        <p:nvPicPr>
          <p:cNvPr id="2050" name="Picture 2" descr="Bearhugs Tattershall | Tattershall">
            <a:extLst>
              <a:ext uri="{FF2B5EF4-FFF2-40B4-BE49-F238E27FC236}">
                <a16:creationId xmlns:a16="http://schemas.microsoft.com/office/drawing/2014/main" id="{A056ADBF-64F8-43CA-94F4-9156079608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2912" y="2332082"/>
            <a:ext cx="1498335" cy="153208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F2AA6AB-1446-49B5-BE29-C0BB77918D65}"/>
              </a:ext>
            </a:extLst>
          </p:cNvPr>
          <p:cNvPicPr>
            <a:picLocks noChangeAspect="1"/>
          </p:cNvPicPr>
          <p:nvPr/>
        </p:nvPicPr>
        <p:blipFill>
          <a:blip r:embed="rId3"/>
          <a:stretch>
            <a:fillRect/>
          </a:stretch>
        </p:blipFill>
        <p:spPr>
          <a:xfrm>
            <a:off x="2464118" y="2332082"/>
            <a:ext cx="1538922" cy="1532083"/>
          </a:xfrm>
          <a:prstGeom prst="rect">
            <a:avLst/>
          </a:prstGeom>
        </p:spPr>
      </p:pic>
    </p:spTree>
    <p:extLst>
      <p:ext uri="{BB962C8B-B14F-4D97-AF65-F5344CB8AC3E}">
        <p14:creationId xmlns:p14="http://schemas.microsoft.com/office/powerpoint/2010/main" val="3293345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2">
            <a:extLst>
              <a:ext uri="{FF2B5EF4-FFF2-40B4-BE49-F238E27FC236}">
                <a16:creationId xmlns:a16="http://schemas.microsoft.com/office/drawing/2014/main" id="{AE47195D-EC06-4298-8805-0F0D659976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9267909" y="2023110"/>
            <a:ext cx="2469624" cy="28460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700" b="1">
                <a:latin typeface="+mj-lt"/>
                <a:ea typeface="+mj-ea"/>
                <a:cs typeface="+mj-cs"/>
              </a:rPr>
              <a:t>Read, Write, Inc</a:t>
            </a:r>
            <a:endParaRPr lang="en-US" sz="3700">
              <a:latin typeface="+mj-lt"/>
              <a:ea typeface="+mj-ea"/>
              <a:cs typeface="+mj-cs"/>
            </a:endParaRPr>
          </a:p>
        </p:txBody>
      </p:sp>
      <p:sp>
        <p:nvSpPr>
          <p:cNvPr id="40" name="Rectangle 34">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F315D9E-D868-49B6-9AF2-5B13B90747A0}"/>
              </a:ext>
            </a:extLst>
          </p:cNvPr>
          <p:cNvPicPr>
            <a:picLocks noChangeAspect="1"/>
          </p:cNvPicPr>
          <p:nvPr/>
        </p:nvPicPr>
        <p:blipFill>
          <a:blip r:embed="rId2"/>
          <a:stretch>
            <a:fillRect/>
          </a:stretch>
        </p:blipFill>
        <p:spPr>
          <a:xfrm>
            <a:off x="545237" y="1630151"/>
            <a:ext cx="3685032" cy="3668654"/>
          </a:xfrm>
          <a:prstGeom prst="rect">
            <a:avLst/>
          </a:prstGeom>
        </p:spPr>
      </p:pic>
      <p:pic>
        <p:nvPicPr>
          <p:cNvPr id="6" name="Picture 5">
            <a:extLst>
              <a:ext uri="{FF2B5EF4-FFF2-40B4-BE49-F238E27FC236}">
                <a16:creationId xmlns:a16="http://schemas.microsoft.com/office/drawing/2014/main" id="{E1C455D1-1B81-43BC-97DA-AEB5A8138F5D}"/>
              </a:ext>
            </a:extLst>
          </p:cNvPr>
          <p:cNvPicPr>
            <a:picLocks noChangeAspect="1"/>
          </p:cNvPicPr>
          <p:nvPr/>
        </p:nvPicPr>
        <p:blipFill>
          <a:blip r:embed="rId3"/>
          <a:stretch>
            <a:fillRect/>
          </a:stretch>
        </p:blipFill>
        <p:spPr>
          <a:xfrm>
            <a:off x="4457706" y="2392810"/>
            <a:ext cx="3685032" cy="2143334"/>
          </a:xfrm>
          <a:prstGeom prst="rect">
            <a:avLst/>
          </a:prstGeom>
        </p:spPr>
      </p:pic>
      <p:sp>
        <p:nvSpPr>
          <p:cNvPr id="39" name="Rectangle 38">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A43F34-5720-4E8F-8C2F-F86FAFDCEB57}"/>
              </a:ext>
            </a:extLst>
          </p:cNvPr>
          <p:cNvSpPr txBox="1"/>
          <p:nvPr/>
        </p:nvSpPr>
        <p:spPr>
          <a:xfrm>
            <a:off x="1045028" y="3017522"/>
            <a:ext cx="9941319" cy="31246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spTree>
    <p:extLst>
      <p:ext uri="{BB962C8B-B14F-4D97-AF65-F5344CB8AC3E}">
        <p14:creationId xmlns:p14="http://schemas.microsoft.com/office/powerpoint/2010/main" val="2013606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599609" y="679730"/>
            <a:ext cx="4171994" cy="5206719"/>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kern="1200" dirty="0">
                <a:solidFill>
                  <a:schemeClr val="tx1"/>
                </a:solidFill>
                <a:latin typeface="+mj-lt"/>
                <a:ea typeface="+mj-ea"/>
                <a:cs typeface="+mj-cs"/>
              </a:rPr>
              <a:t>School Dinners </a:t>
            </a:r>
          </a:p>
        </p:txBody>
      </p:sp>
      <p:grpSp>
        <p:nvGrpSpPr>
          <p:cNvPr id="31" name="Group 23">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25" name="Straight Connector 24">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2" name="Rectangle 2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BE717F8-9124-4FDB-A524-AA6A8913B7E4}"/>
              </a:ext>
            </a:extLst>
          </p:cNvPr>
          <p:cNvPicPr>
            <a:picLocks noChangeAspect="1"/>
          </p:cNvPicPr>
          <p:nvPr/>
        </p:nvPicPr>
        <p:blipFill>
          <a:blip r:embed="rId2"/>
          <a:stretch>
            <a:fillRect/>
          </a:stretch>
        </p:blipFill>
        <p:spPr>
          <a:xfrm>
            <a:off x="5640572" y="562269"/>
            <a:ext cx="5608830" cy="5622885"/>
          </a:xfrm>
          <a:prstGeom prst="rect">
            <a:avLst/>
          </a:prstGeom>
        </p:spPr>
      </p:pic>
      <p:sp>
        <p:nvSpPr>
          <p:cNvPr id="3" name="TextBox 2">
            <a:extLst>
              <a:ext uri="{FF2B5EF4-FFF2-40B4-BE49-F238E27FC236}">
                <a16:creationId xmlns:a16="http://schemas.microsoft.com/office/drawing/2014/main" id="{EFA43F34-5720-4E8F-8C2F-F86FAFDCEB57}"/>
              </a:ext>
            </a:extLst>
          </p:cNvPr>
          <p:cNvSpPr txBox="1"/>
          <p:nvPr/>
        </p:nvSpPr>
        <p:spPr>
          <a:xfrm>
            <a:off x="1045028" y="3017522"/>
            <a:ext cx="9941319" cy="31246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pic>
        <p:nvPicPr>
          <p:cNvPr id="6" name="Picture 5">
            <a:extLst>
              <a:ext uri="{FF2B5EF4-FFF2-40B4-BE49-F238E27FC236}">
                <a16:creationId xmlns:a16="http://schemas.microsoft.com/office/drawing/2014/main" id="{83C40E14-4F9A-4A97-89AC-4FDE41F4B028}"/>
              </a:ext>
            </a:extLst>
          </p:cNvPr>
          <p:cNvPicPr>
            <a:picLocks noChangeAspect="1"/>
          </p:cNvPicPr>
          <p:nvPr/>
        </p:nvPicPr>
        <p:blipFill>
          <a:blip r:embed="rId3"/>
          <a:stretch>
            <a:fillRect/>
          </a:stretch>
        </p:blipFill>
        <p:spPr>
          <a:xfrm>
            <a:off x="329184" y="205904"/>
            <a:ext cx="3789680" cy="1840702"/>
          </a:xfrm>
          <a:prstGeom prst="rect">
            <a:avLst/>
          </a:prstGeom>
        </p:spPr>
      </p:pic>
      <p:pic>
        <p:nvPicPr>
          <p:cNvPr id="7" name="Picture 6">
            <a:extLst>
              <a:ext uri="{FF2B5EF4-FFF2-40B4-BE49-F238E27FC236}">
                <a16:creationId xmlns:a16="http://schemas.microsoft.com/office/drawing/2014/main" id="{194B2818-3ED7-4248-B116-F718A64FDA85}"/>
              </a:ext>
            </a:extLst>
          </p:cNvPr>
          <p:cNvPicPr>
            <a:picLocks noChangeAspect="1"/>
          </p:cNvPicPr>
          <p:nvPr/>
        </p:nvPicPr>
        <p:blipFill>
          <a:blip r:embed="rId4"/>
          <a:stretch>
            <a:fillRect/>
          </a:stretch>
        </p:blipFill>
        <p:spPr>
          <a:xfrm>
            <a:off x="2925804" y="2046606"/>
            <a:ext cx="2286000" cy="3048000"/>
          </a:xfrm>
          <a:prstGeom prst="rect">
            <a:avLst/>
          </a:prstGeom>
        </p:spPr>
      </p:pic>
    </p:spTree>
    <p:extLst>
      <p:ext uri="{BB962C8B-B14F-4D97-AF65-F5344CB8AC3E}">
        <p14:creationId xmlns:p14="http://schemas.microsoft.com/office/powerpoint/2010/main" val="30594759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6E0A21-81AC-45E4-9D49-EBB3DB9D661E}"/>
              </a:ext>
            </a:extLst>
          </p:cNvPr>
          <p:cNvSpPr>
            <a:spLocks noGrp="1"/>
          </p:cNvSpPr>
          <p:nvPr>
            <p:ph type="title"/>
          </p:nvPr>
        </p:nvSpPr>
        <p:spPr>
          <a:xfrm>
            <a:off x="645065" y="1463040"/>
            <a:ext cx="3796306" cy="2690949"/>
          </a:xfrm>
        </p:spPr>
        <p:txBody>
          <a:bodyPr vert="horz" lIns="91440" tIns="45720" rIns="91440" bIns="45720" rtlCol="0" anchor="t">
            <a:normAutofit/>
          </a:bodyPr>
          <a:lstStyle/>
          <a:p>
            <a:r>
              <a:rPr lang="en-US" sz="4800" dirty="0"/>
              <a:t>Friends of the school</a:t>
            </a:r>
            <a:endParaRPr lang="en-US" sz="4800" kern="1200" dirty="0">
              <a:solidFill>
                <a:schemeClr val="tx1"/>
              </a:solidFill>
              <a:latin typeface="+mj-lt"/>
              <a:ea typeface="+mj-ea"/>
              <a:cs typeface="+mj-cs"/>
            </a:endParaRPr>
          </a:p>
        </p:txBody>
      </p:sp>
      <p:grpSp>
        <p:nvGrpSpPr>
          <p:cNvPr id="11" name="Group 10">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a:extLst>
              <a:ext uri="{FF2B5EF4-FFF2-40B4-BE49-F238E27FC236}">
                <a16:creationId xmlns:a16="http://schemas.microsoft.com/office/drawing/2014/main" id="{83AD4D33-EBA5-4271-B6A2-B1EAFF34139E}"/>
              </a:ext>
            </a:extLst>
          </p:cNvPr>
          <p:cNvSpPr>
            <a:spLocks noGrp="1"/>
          </p:cNvSpPr>
          <p:nvPr>
            <p:ph type="body" sz="half" idx="2"/>
          </p:nvPr>
        </p:nvSpPr>
        <p:spPr>
          <a:xfrm>
            <a:off x="5656218" y="1463039"/>
            <a:ext cx="5542387" cy="4300447"/>
          </a:xfrm>
        </p:spPr>
        <p:txBody>
          <a:bodyPr vert="horz" lIns="91440" tIns="45720" rIns="91440" bIns="45720" rtlCol="0" anchor="t">
            <a:normAutofit/>
          </a:bodyPr>
          <a:lstStyle/>
          <a:p>
            <a:r>
              <a:rPr lang="en-US" sz="2200" dirty="0">
                <a:latin typeface="Twinkl" panose="02000000000000000000" pitchFamily="2" charset="0"/>
              </a:rPr>
              <a:t>All parents and </a:t>
            </a:r>
            <a:r>
              <a:rPr lang="en-US" sz="2200" dirty="0" err="1">
                <a:latin typeface="Twinkl" panose="02000000000000000000" pitchFamily="2" charset="0"/>
              </a:rPr>
              <a:t>carers</a:t>
            </a:r>
            <a:r>
              <a:rPr lang="en-US" sz="2200" dirty="0">
                <a:latin typeface="Twinkl" panose="02000000000000000000" pitchFamily="2" charset="0"/>
              </a:rPr>
              <a:t> automatically become members of friends of the school when your child starts school.</a:t>
            </a:r>
          </a:p>
          <a:p>
            <a:endParaRPr lang="en-US" sz="2200" dirty="0">
              <a:latin typeface="Twinkl" panose="02000000000000000000" pitchFamily="2" charset="0"/>
            </a:endParaRPr>
          </a:p>
          <a:p>
            <a:r>
              <a:rPr lang="en-US" sz="2200" dirty="0">
                <a:latin typeface="Twinkl" panose="02000000000000000000" pitchFamily="2" charset="0"/>
              </a:rPr>
              <a:t>Friends of the School raises funds which go directly to provide extra resources and enhance the children’s educational experiences. </a:t>
            </a:r>
          </a:p>
          <a:p>
            <a:endParaRPr lang="en-US" sz="2200" dirty="0">
              <a:latin typeface="Twinkl" panose="02000000000000000000" pitchFamily="2" charset="0"/>
            </a:endParaRPr>
          </a:p>
          <a:p>
            <a:r>
              <a:rPr lang="en-US" sz="2200" dirty="0">
                <a:latin typeface="Twinkl" panose="02000000000000000000" pitchFamily="2" charset="0"/>
              </a:rPr>
              <a:t>Friends of the School hold events such as Fayres, school disco and breakfast with Santa.</a:t>
            </a:r>
          </a:p>
        </p:txBody>
      </p:sp>
    </p:spTree>
    <p:extLst>
      <p:ext uri="{BB962C8B-B14F-4D97-AF65-F5344CB8AC3E}">
        <p14:creationId xmlns:p14="http://schemas.microsoft.com/office/powerpoint/2010/main" val="866108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1">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599609" y="679731"/>
            <a:ext cx="4171994" cy="373654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6000" dirty="0">
                <a:latin typeface="+mj-lt"/>
                <a:ea typeface="+mj-ea"/>
                <a:cs typeface="+mj-cs"/>
              </a:rPr>
              <a:t>School Trips</a:t>
            </a:r>
            <a:endParaRPr lang="en-US" sz="6000" kern="1200" dirty="0">
              <a:solidFill>
                <a:schemeClr val="tx1"/>
              </a:solidFill>
              <a:latin typeface="+mj-lt"/>
              <a:ea typeface="+mj-ea"/>
              <a:cs typeface="+mj-cs"/>
            </a:endParaRPr>
          </a:p>
        </p:txBody>
      </p:sp>
      <p:grpSp>
        <p:nvGrpSpPr>
          <p:cNvPr id="31" name="Group 23">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25" name="Straight Connector 24">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2" name="Rectangle 2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3" name="Rectangle 2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FA43F34-5720-4E8F-8C2F-F86FAFDCEB57}"/>
              </a:ext>
            </a:extLst>
          </p:cNvPr>
          <p:cNvSpPr txBox="1"/>
          <p:nvPr/>
        </p:nvSpPr>
        <p:spPr>
          <a:xfrm>
            <a:off x="1045028" y="3017522"/>
            <a:ext cx="9941319" cy="31246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sp>
        <p:nvSpPr>
          <p:cNvPr id="4" name="TextBox 3">
            <a:extLst>
              <a:ext uri="{FF2B5EF4-FFF2-40B4-BE49-F238E27FC236}">
                <a16:creationId xmlns:a16="http://schemas.microsoft.com/office/drawing/2014/main" id="{325C9F49-2FAB-42C3-87E0-2F1FAF726EF7}"/>
              </a:ext>
            </a:extLst>
          </p:cNvPr>
          <p:cNvSpPr txBox="1"/>
          <p:nvPr/>
        </p:nvSpPr>
        <p:spPr>
          <a:xfrm>
            <a:off x="5753100" y="679731"/>
            <a:ext cx="5505450" cy="4893647"/>
          </a:xfrm>
          <a:prstGeom prst="rect">
            <a:avLst/>
          </a:prstGeom>
          <a:noFill/>
        </p:spPr>
        <p:txBody>
          <a:bodyPr wrap="square" rtlCol="0">
            <a:spAutoFit/>
          </a:bodyPr>
          <a:lstStyle/>
          <a:p>
            <a:r>
              <a:rPr lang="en-GB" sz="2400" dirty="0">
                <a:latin typeface="Twinkl" panose="02000000000000000000" pitchFamily="2" charset="0"/>
              </a:rPr>
              <a:t>We have been fortunate enough to go on a school trip to </a:t>
            </a:r>
            <a:r>
              <a:rPr lang="en-GB" sz="2400" dirty="0" err="1">
                <a:latin typeface="Twinkl" panose="02000000000000000000" pitchFamily="2" charset="0"/>
              </a:rPr>
              <a:t>Tattershall</a:t>
            </a:r>
            <a:r>
              <a:rPr lang="en-GB" sz="2400" dirty="0">
                <a:latin typeface="Twinkl" panose="02000000000000000000" pitchFamily="2" charset="0"/>
              </a:rPr>
              <a:t> farm park to visit Santa and see all the gorgeous animals they have. </a:t>
            </a:r>
          </a:p>
          <a:p>
            <a:endParaRPr lang="en-GB" sz="2400" dirty="0">
              <a:latin typeface="Twinkl" panose="02000000000000000000" pitchFamily="2" charset="0"/>
            </a:endParaRPr>
          </a:p>
          <a:p>
            <a:r>
              <a:rPr lang="en-GB" sz="2400" dirty="0">
                <a:latin typeface="Twinkl" panose="02000000000000000000" pitchFamily="2" charset="0"/>
              </a:rPr>
              <a:t>The children really enjoy this experience and it is one that we plan to continue to do in the future. </a:t>
            </a:r>
          </a:p>
          <a:p>
            <a:endParaRPr lang="en-GB" sz="2400" dirty="0">
              <a:latin typeface="Twinkl" panose="02000000000000000000" pitchFamily="2" charset="0"/>
            </a:endParaRPr>
          </a:p>
          <a:p>
            <a:r>
              <a:rPr lang="en-GB" sz="2400" dirty="0">
                <a:latin typeface="Twinkl" panose="02000000000000000000" pitchFamily="2" charset="0"/>
              </a:rPr>
              <a:t>The Friends of the school are also funding a whole school trip to the panto this year at Blackfriars in Boston. We are very excited about this.</a:t>
            </a:r>
          </a:p>
        </p:txBody>
      </p:sp>
    </p:spTree>
    <p:extLst>
      <p:ext uri="{BB962C8B-B14F-4D97-AF65-F5344CB8AC3E}">
        <p14:creationId xmlns:p14="http://schemas.microsoft.com/office/powerpoint/2010/main" val="11014521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Rectangle 1032">
            <a:extLst>
              <a:ext uri="{FF2B5EF4-FFF2-40B4-BE49-F238E27FC236}">
                <a16:creationId xmlns:a16="http://schemas.microsoft.com/office/drawing/2014/main" id="{B3684CCF-CEBB-4D8E-A366-95E43D4C7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2FF2226-6E3D-F777-497E-BA3C3326D3E2}"/>
              </a:ext>
            </a:extLst>
          </p:cNvPr>
          <p:cNvSpPr txBox="1"/>
          <p:nvPr/>
        </p:nvSpPr>
        <p:spPr>
          <a:xfrm>
            <a:off x="838201" y="345810"/>
            <a:ext cx="4960945"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a:solidFill>
                  <a:schemeClr val="tx1"/>
                </a:solidFill>
                <a:latin typeface="+mj-lt"/>
                <a:ea typeface="+mj-ea"/>
                <a:cs typeface="+mj-cs"/>
              </a:rPr>
              <a:t>Forest school</a:t>
            </a:r>
          </a:p>
        </p:txBody>
      </p:sp>
      <p:sp>
        <p:nvSpPr>
          <p:cNvPr id="4" name="TextBox 3">
            <a:extLst>
              <a:ext uri="{FF2B5EF4-FFF2-40B4-BE49-F238E27FC236}">
                <a16:creationId xmlns:a16="http://schemas.microsoft.com/office/drawing/2014/main" id="{409C55F8-E794-1439-C518-B6DCCABA4E51}"/>
              </a:ext>
            </a:extLst>
          </p:cNvPr>
          <p:cNvSpPr txBox="1"/>
          <p:nvPr/>
        </p:nvSpPr>
        <p:spPr>
          <a:xfrm>
            <a:off x="838201" y="1825625"/>
            <a:ext cx="4933462" cy="4351338"/>
          </a:xfrm>
          <a:prstGeom prst="rect">
            <a:avLst/>
          </a:prstGeom>
        </p:spPr>
        <p:txBody>
          <a:bodyPr vert="horz" lIns="91440" tIns="45720" rIns="91440" bIns="45720" rtlCol="0">
            <a:normAutofit/>
          </a:bodyPr>
          <a:lstStyle/>
          <a:p>
            <a:pPr>
              <a:lnSpc>
                <a:spcPct val="90000"/>
              </a:lnSpc>
              <a:spcAft>
                <a:spcPts val="600"/>
              </a:spcAft>
            </a:pPr>
            <a:r>
              <a:rPr lang="en-US" sz="2800" b="0" i="0" dirty="0">
                <a:effectLst/>
              </a:rPr>
              <a:t>It is an ethos that promotes self-esteem, creativity, confidence and independence. It is a series of long-term sessions that build on the needs and development of the child. It is not one-off days in the woods. It enables supported risk-taking, child-</a:t>
            </a:r>
            <a:r>
              <a:rPr lang="en-US" sz="2800" b="0" i="0" dirty="0" err="1">
                <a:effectLst/>
              </a:rPr>
              <a:t>centred</a:t>
            </a:r>
            <a:r>
              <a:rPr lang="en-US" sz="2800" b="0" i="0" dirty="0">
                <a:effectLst/>
              </a:rPr>
              <a:t> learning, exploration and play.</a:t>
            </a:r>
          </a:p>
        </p:txBody>
      </p:sp>
      <p:pic>
        <p:nvPicPr>
          <p:cNvPr id="1026" name="D3641448-21B3-4204-BF2D-55E87B1BDED0" descr="Image-1.png">
            <a:extLst>
              <a:ext uri="{FF2B5EF4-FFF2-40B4-BE49-F238E27FC236}">
                <a16:creationId xmlns:a16="http://schemas.microsoft.com/office/drawing/2014/main" id="{31A99277-5947-8B9C-83E9-A630036D77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401" r="-3" b="18258"/>
          <a:stretch/>
        </p:blipFill>
        <p:spPr bwMode="auto">
          <a:xfrm>
            <a:off x="6863996" y="3154859"/>
            <a:ext cx="4030579" cy="3703141"/>
          </a:xfrm>
          <a:custGeom>
            <a:avLst/>
            <a:gdLst/>
            <a:ahLst/>
            <a:cxnLst/>
            <a:rect l="l" t="t" r="r" b="b"/>
            <a:pathLst>
              <a:path w="4030579" h="3703141">
                <a:moveTo>
                  <a:pt x="2015289" y="0"/>
                </a:moveTo>
                <a:cubicBezTo>
                  <a:pt x="3128303" y="0"/>
                  <a:pt x="4030579" y="902277"/>
                  <a:pt x="4030579" y="2015290"/>
                </a:cubicBezTo>
                <a:cubicBezTo>
                  <a:pt x="4030579" y="2710923"/>
                  <a:pt x="3678127" y="3324237"/>
                  <a:pt x="3142057" y="3686399"/>
                </a:cubicBezTo>
                <a:lnTo>
                  <a:pt x="3114499" y="3703141"/>
                </a:lnTo>
                <a:lnTo>
                  <a:pt x="916080" y="3703141"/>
                </a:lnTo>
                <a:lnTo>
                  <a:pt x="888522" y="3686399"/>
                </a:lnTo>
                <a:cubicBezTo>
                  <a:pt x="352452" y="3324237"/>
                  <a:pt x="0" y="2710923"/>
                  <a:pt x="0" y="2015290"/>
                </a:cubicBezTo>
                <a:cubicBezTo>
                  <a:pt x="0" y="902277"/>
                  <a:pt x="902277" y="0"/>
                  <a:pt x="2015289"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Arc 1034">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10869" y="-729072"/>
            <a:ext cx="4083433" cy="408343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028" name="C408784D-ABBF-4701-B1D8-DE0A475EC8AB" descr="Image-1.jpg">
            <a:extLst>
              <a:ext uri="{FF2B5EF4-FFF2-40B4-BE49-F238E27FC236}">
                <a16:creationId xmlns:a16="http://schemas.microsoft.com/office/drawing/2014/main" id="{DF3E1726-08FD-36B6-DBEC-0DC3FE8F7F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407" b="13491"/>
          <a:stretch/>
        </p:blipFill>
        <p:spPr bwMode="auto">
          <a:xfrm>
            <a:off x="63058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7D2C1F8B-5769-4CA9-BD1A-3035E632DD01" descr="Image-1.jpg">
            <a:extLst>
              <a:ext uri="{FF2B5EF4-FFF2-40B4-BE49-F238E27FC236}">
                <a16:creationId xmlns:a16="http://schemas.microsoft.com/office/drawing/2014/main" id="{1D143D90-2C5F-D4C3-67EA-C80982D47A9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026" r="-5" b="-5"/>
          <a:stretch/>
        </p:blipFill>
        <p:spPr bwMode="auto">
          <a:xfrm>
            <a:off x="9933462" y="372217"/>
            <a:ext cx="2258539" cy="3554668"/>
          </a:xfrm>
          <a:custGeom>
            <a:avLst/>
            <a:gdLst/>
            <a:ahLst/>
            <a:cxnLst/>
            <a:rect l="l" t="t" r="r" b="b"/>
            <a:pathLst>
              <a:path w="2258539" h="3554668">
                <a:moveTo>
                  <a:pt x="1777334" y="0"/>
                </a:moveTo>
                <a:cubicBezTo>
                  <a:pt x="1900033" y="0"/>
                  <a:pt x="2019829" y="12434"/>
                  <a:pt x="2135529" y="36109"/>
                </a:cubicBezTo>
                <a:lnTo>
                  <a:pt x="2258539" y="67738"/>
                </a:lnTo>
                <a:lnTo>
                  <a:pt x="2258539" y="3486930"/>
                </a:lnTo>
                <a:lnTo>
                  <a:pt x="2135529" y="3518559"/>
                </a:lnTo>
                <a:cubicBezTo>
                  <a:pt x="2019829" y="3542235"/>
                  <a:pt x="1900033" y="3554668"/>
                  <a:pt x="1777334" y="3554668"/>
                </a:cubicBezTo>
                <a:cubicBezTo>
                  <a:pt x="795739" y="3554668"/>
                  <a:pt x="0" y="2758929"/>
                  <a:pt x="0" y="1777334"/>
                </a:cubicBezTo>
                <a:cubicBezTo>
                  <a:pt x="0" y="795740"/>
                  <a:pt x="795739" y="0"/>
                  <a:pt x="1777334" y="0"/>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75183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Rectangle 41">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4B70DBC5-9312-443F-B37E-6117114AA2AB}"/>
              </a:ext>
            </a:extLst>
          </p:cNvPr>
          <p:cNvSpPr txBox="1"/>
          <p:nvPr/>
        </p:nvSpPr>
        <p:spPr>
          <a:xfrm>
            <a:off x="1524000" y="1293338"/>
            <a:ext cx="9144000" cy="3274592"/>
          </a:xfrm>
          <a:prstGeom prst="rect">
            <a:avLst/>
          </a:prstGeom>
        </p:spPr>
        <p:txBody>
          <a:bodyPr vert="horz" lIns="91440" tIns="45720" rIns="91440" bIns="45720" rtlCol="0" anchor="ctr">
            <a:normAutofit/>
          </a:bodyPr>
          <a:lstStyle/>
          <a:p>
            <a:pPr algn="ctr">
              <a:lnSpc>
                <a:spcPct val="90000"/>
              </a:lnSpc>
              <a:spcBef>
                <a:spcPct val="0"/>
              </a:spcBef>
              <a:spcAft>
                <a:spcPts val="600"/>
              </a:spcAft>
            </a:pPr>
            <a:r>
              <a:rPr lang="en-US" sz="7200" dirty="0">
                <a:latin typeface="+mj-lt"/>
                <a:ea typeface="+mj-ea"/>
                <a:cs typeface="+mj-cs"/>
              </a:rPr>
              <a:t>Thank you!</a:t>
            </a:r>
            <a:endParaRPr lang="en-US" sz="7200" kern="1200" dirty="0">
              <a:solidFill>
                <a:schemeClr val="tx1"/>
              </a:solidFill>
              <a:latin typeface="+mj-lt"/>
              <a:ea typeface="+mj-ea"/>
              <a:cs typeface="+mj-cs"/>
            </a:endParaRPr>
          </a:p>
        </p:txBody>
      </p:sp>
      <p:cxnSp>
        <p:nvCxnSpPr>
          <p:cNvPr id="44" name="Straight Connector 43">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FA43F34-5720-4E8F-8C2F-F86FAFDCEB57}"/>
              </a:ext>
            </a:extLst>
          </p:cNvPr>
          <p:cNvSpPr txBox="1"/>
          <p:nvPr/>
        </p:nvSpPr>
        <p:spPr>
          <a:xfrm>
            <a:off x="1045028" y="3017522"/>
            <a:ext cx="9941319" cy="3124658"/>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endParaRPr lang="en-US" sz="2400" dirty="0"/>
          </a:p>
        </p:txBody>
      </p:sp>
    </p:spTree>
    <p:extLst>
      <p:ext uri="{BB962C8B-B14F-4D97-AF65-F5344CB8AC3E}">
        <p14:creationId xmlns:p14="http://schemas.microsoft.com/office/powerpoint/2010/main" val="34349919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262</TotalTime>
  <Words>911</Words>
  <Application>Microsoft Office PowerPoint</Application>
  <PresentationFormat>Widescreen</PresentationFormat>
  <Paragraphs>93</Paragraphs>
  <Slides>15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15</vt:i4>
      </vt:variant>
    </vt:vector>
  </HeadingPairs>
  <TitlesOfParts>
    <vt:vector size="24" baseType="lpstr">
      <vt:lpstr>Arial</vt:lpstr>
      <vt:lpstr>Calibri</vt:lpstr>
      <vt:lpstr>Calibri Light</vt:lpstr>
      <vt:lpstr>Comic Sans MS</vt:lpstr>
      <vt:lpstr>Times New Roman</vt:lpstr>
      <vt:lpstr>Twikl</vt:lpstr>
      <vt:lpstr>Twinkl</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Transition</vt:lpstr>
      <vt:lpstr>PowerPoint Presentation</vt:lpstr>
      <vt:lpstr>PowerPoint Presentation</vt:lpstr>
      <vt:lpstr>Friends of the school</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Nicole Brown</dc:creator>
  <cp:lastModifiedBy>Nicole Brown</cp:lastModifiedBy>
  <cp:revision>3</cp:revision>
  <dcterms:created xsi:type="dcterms:W3CDTF">2022-11-06T11:38:17Z</dcterms:created>
  <dcterms:modified xsi:type="dcterms:W3CDTF">2024-10-02T06:59:33Z</dcterms:modified>
</cp:coreProperties>
</file>